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 id="288" r:id="rId3"/>
    <p:sldId id="289" r:id="rId4"/>
    <p:sldId id="290" r:id="rId5"/>
    <p:sldId id="257" r:id="rId6"/>
    <p:sldId id="258" r:id="rId7"/>
    <p:sldId id="264" r:id="rId8"/>
    <p:sldId id="262" r:id="rId9"/>
    <p:sldId id="266" r:id="rId10"/>
    <p:sldId id="267" r:id="rId11"/>
    <p:sldId id="270" r:id="rId12"/>
    <p:sldId id="286" r:id="rId13"/>
    <p:sldId id="283" r:id="rId14"/>
    <p:sldId id="282" r:id="rId15"/>
    <p:sldId id="272" r:id="rId16"/>
    <p:sldId id="275" r:id="rId17"/>
    <p:sldId id="274" r:id="rId18"/>
    <p:sldId id="285" r:id="rId19"/>
    <p:sldId id="287" r:id="rId2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65" d="100"/>
          <a:sy n="65" d="100"/>
        </p:scale>
        <p:origin x="1320" y="20"/>
      </p:cViewPr>
      <p:guideLst>
        <p:guide orient="horz" pos="2160"/>
        <p:guide pos="2880"/>
      </p:guideLst>
    </p:cSldViewPr>
  </p:slideViewPr>
  <p:notesTextViewPr>
    <p:cViewPr>
      <p:scale>
        <a:sx n="100" d="100"/>
        <a:sy n="100" d="100"/>
      </p:scale>
      <p:origin x="0" y="0"/>
    </p:cViewPr>
  </p:notesTextViewPr>
  <p:sorterViewPr>
    <p:cViewPr>
      <p:scale>
        <a:sx n="125" d="100"/>
        <a:sy n="125" d="100"/>
      </p:scale>
      <p:origin x="0" y="-4493"/>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pPr>
              <a:defRPr/>
            </a:pPr>
            <a:fld id="{81A62E70-C0A9-4790-8410-86FFE24C2986}" type="datetimeFigureOut">
              <a:rPr lang="en-US" smtClean="0"/>
              <a:pPr>
                <a:defRPr/>
              </a:pPr>
              <a:t>5/8/2024</a:t>
            </a:fld>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pPr>
              <a:defRPr/>
            </a:pPr>
            <a:endParaRPr lang="en-US"/>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pPr>
              <a:defRPr/>
            </a:pPr>
            <a:fld id="{7ABB14A2-25CA-48E0-BA14-6489D85C25FF}" type="slidenum">
              <a:rPr lang="en-US" smtClean="0"/>
              <a:pPr>
                <a:defRPr/>
              </a:pPr>
              <a:t>‹#›</a:t>
            </a:fld>
            <a:endParaRPr lang="en-U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fld id="{6D8E78C7-8F7A-41D0-984C-6DF7520AEAF9}" type="datetimeFigureOut">
              <a:rPr lang="en-US" smtClean="0"/>
              <a:pPr>
                <a:defRPr/>
              </a:pPr>
              <a:t>5/8/2024</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FA61E495-84D2-4278-AC23-AF883E4BB5B1}"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a:t>Click to edit Master title style</a:t>
            </a:r>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fld id="{24484D96-7362-433A-A52B-9A86506681A8}" type="datetimeFigureOut">
              <a:rPr lang="en-US" smtClean="0"/>
              <a:pPr>
                <a:defRPr/>
              </a:pPr>
              <a:t>5/8/2024</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A3A4E1AB-5552-4C57-A66F-0C243709ED0C}" type="slidenum">
              <a:rPr lang="en-US" smtClean="0"/>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fld id="{B344BB32-C238-4CD1-A0E5-8ED1389037DD}" type="datetimeFigureOut">
              <a:rPr lang="en-US" smtClean="0"/>
              <a:pPr>
                <a:defRPr/>
              </a:pPr>
              <a:t>5/8/2024</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233C487F-E1DB-4554-8C62-32DEDE118A80}" type="slidenum">
              <a:rPr lang="en-US" smtClean="0"/>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a:defRPr/>
            </a:pPr>
            <a:fld id="{C566E0CD-B6A5-4C37-BA56-F93BEF1880EB}" type="datetimeFigureOut">
              <a:rPr lang="en-US" smtClean="0"/>
              <a:pPr>
                <a:defRPr/>
              </a:pPr>
              <a:t>5/8/2024</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27C3CFEC-F934-4B85-B2CC-A1548A95798C}" type="slidenum">
              <a:rPr lang="en-US" smtClean="0"/>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p:cNvSpPr>
            <a:spLocks noGrp="1"/>
          </p:cNvSpPr>
          <p:nvPr>
            <p:ph type="dt" sz="half" idx="10"/>
          </p:nvPr>
        </p:nvSpPr>
        <p:spPr/>
        <p:txBody>
          <a:bodyPr/>
          <a:lstStyle/>
          <a:p>
            <a:pPr>
              <a:defRPr/>
            </a:pPr>
            <a:fld id="{FF3C2F78-3890-4384-9D2A-D23CF9D17074}" type="datetimeFigureOut">
              <a:rPr lang="en-US" smtClean="0"/>
              <a:pPr>
                <a:defRPr/>
              </a:pPr>
              <a:t>5/8/2024</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63FD1972-DFF0-4115-B727-520A7D897217}" type="slidenum">
              <a:rPr lang="en-US" smtClean="0"/>
              <a:pPr>
                <a:defRPr/>
              </a:pPr>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pPr>
              <a:defRPr/>
            </a:pPr>
            <a:fld id="{BD1D8D99-92AA-4A9C-B0B2-D7A82F21A272}" type="datetimeFigureOut">
              <a:rPr lang="en-US" smtClean="0"/>
              <a:pPr>
                <a:defRPr/>
              </a:pPr>
              <a:t>5/8/2024</a:t>
            </a:fld>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EB6B567B-5D06-48CF-A52F-161D4A752051}" type="slidenum">
              <a:rPr lang="en-US" smtClean="0"/>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pPr>
              <a:defRPr/>
            </a:pPr>
            <a:fld id="{B179C1F2-729F-44ED-890E-CB12EAC924FD}" type="datetimeFigureOut">
              <a:rPr lang="en-US" smtClean="0"/>
              <a:pPr>
                <a:defRPr/>
              </a:pPr>
              <a:t>5/8/2024</a:t>
            </a:fld>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58DF5D2D-AE02-4D70-AE42-2D4EA8C114AA}" type="slidenum">
              <a:rPr lang="en-US" smtClean="0"/>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F8196B2E-65B7-44BD-B89B-BC922A03B6E9}" type="datetimeFigureOut">
              <a:rPr lang="en-US" smtClean="0"/>
              <a:pPr>
                <a:defRPr/>
              </a:pPr>
              <a:t>5/8/2024</a:t>
            </a:fld>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92AF2155-94A8-4ADC-B161-5959BFCB4009}" type="slidenum">
              <a:rPr lang="en-US" smtClean="0"/>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pPr>
              <a:defRPr/>
            </a:pPr>
            <a:fld id="{CDE95E75-67E5-4472-8FD1-E30AA96D3A9B}" type="datetimeFigureOut">
              <a:rPr lang="en-US" smtClean="0"/>
              <a:pPr>
                <a:defRPr/>
              </a:pPr>
              <a:t>5/8/2024</a:t>
            </a:fld>
            <a:endParaRPr lang="en-US"/>
          </a:p>
        </p:txBody>
      </p:sp>
      <p:sp>
        <p:nvSpPr>
          <p:cNvPr id="7" name="Slide Number Placeholder 6"/>
          <p:cNvSpPr>
            <a:spLocks noGrp="1"/>
          </p:cNvSpPr>
          <p:nvPr>
            <p:ph type="sldNum" sz="quarter" idx="12"/>
          </p:nvPr>
        </p:nvSpPr>
        <p:spPr/>
        <p:txBody>
          <a:bodyPr/>
          <a:lstStyle/>
          <a:p>
            <a:pPr>
              <a:defRPr/>
            </a:pPr>
            <a:fld id="{986CE411-60D1-4D36-9E07-D598936946ED}" type="slidenum">
              <a:rPr lang="en-US" smtClean="0"/>
              <a:pPr>
                <a:defRPr/>
              </a:pPr>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pPr>
              <a:defRPr/>
            </a:pPr>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a:t>Click to edit Master title style</a:t>
            </a:r>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a:t>Click to edit Master title style</a:t>
            </a:r>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fld id="{B52948FE-F0A9-45FC-AEC7-13531AC382AD}" type="datetimeFigureOut">
              <a:rPr lang="en-US" smtClean="0"/>
              <a:pPr>
                <a:defRPr/>
              </a:pPr>
              <a:t>5/8/2024</a:t>
            </a:fld>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pPr>
              <a:defRPr/>
            </a:pPr>
            <a:endParaRPr lang="en-US"/>
          </a:p>
        </p:txBody>
      </p:sp>
      <p:sp>
        <p:nvSpPr>
          <p:cNvPr id="7" name="Slide Number Placeholder 6"/>
          <p:cNvSpPr>
            <a:spLocks noGrp="1"/>
          </p:cNvSpPr>
          <p:nvPr>
            <p:ph type="sldNum" sz="quarter" idx="12"/>
          </p:nvPr>
        </p:nvSpPr>
        <p:spPr/>
        <p:txBody>
          <a:bodyPr/>
          <a:lstStyle/>
          <a:p>
            <a:pPr>
              <a:defRPr/>
            </a:pPr>
            <a:fld id="{4EBD884F-1F15-475E-BB08-E725D966E6B1}" type="slidenum">
              <a:rPr lang="en-US" smtClean="0"/>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pPr>
              <a:defRPr/>
            </a:pPr>
            <a:fld id="{445461B4-7D3C-43B5-9559-4D23EE7BE42D}" type="datetimeFigureOut">
              <a:rPr lang="en-US" smtClean="0"/>
              <a:pPr>
                <a:defRPr/>
              </a:pPr>
              <a:t>5/8/2024</a:t>
            </a:fld>
            <a:endParaRPr lang="en-US"/>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pPr>
              <a:defRPr/>
            </a:pPr>
            <a:endParaRPr lang="en-US"/>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pPr>
              <a:defRPr/>
            </a:pPr>
            <a:fld id="{D139A653-E596-4E61-9E4D-C6F35A053924}" type="slidenum">
              <a:rPr lang="en-US" smtClean="0"/>
              <a:pPr>
                <a:defRPr/>
              </a:pPr>
              <a:t>‹#›</a:t>
            </a:fld>
            <a:endParaRPr lang="en-US"/>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mailto:intloffice@twu.edu"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a:xfrm>
            <a:off x="685800" y="2133600"/>
            <a:ext cx="7772400" cy="1905000"/>
          </a:xfrm>
        </p:spPr>
        <p:txBody>
          <a:bodyPr>
            <a:normAutofit fontScale="90000"/>
          </a:bodyPr>
          <a:lstStyle/>
          <a:p>
            <a:pPr algn="ctr" eaLnBrk="1" fontAlgn="auto" hangingPunct="1">
              <a:spcAft>
                <a:spcPts val="0"/>
              </a:spcAft>
              <a:defRPr/>
            </a:pPr>
            <a:r>
              <a:rPr lang="en-US" dirty="0">
                <a:latin typeface="Calibri" pitchFamily="34" charset="0"/>
              </a:rPr>
              <a:t/>
            </a:r>
            <a:br>
              <a:rPr lang="en-US" dirty="0">
                <a:latin typeface="Calibri" pitchFamily="34" charset="0"/>
              </a:rPr>
            </a:br>
            <a:r>
              <a:rPr lang="en-US" dirty="0">
                <a:latin typeface="Calibri" pitchFamily="34" charset="0"/>
              </a:rPr>
              <a:t/>
            </a:r>
            <a:br>
              <a:rPr lang="en-US" dirty="0">
                <a:latin typeface="Calibri" pitchFamily="34" charset="0"/>
              </a:rPr>
            </a:br>
            <a:r>
              <a:rPr lang="en-US" dirty="0">
                <a:latin typeface="Calibri" pitchFamily="34" charset="0"/>
              </a:rPr>
              <a:t/>
            </a:r>
            <a:br>
              <a:rPr lang="en-US" dirty="0">
                <a:latin typeface="Calibri" pitchFamily="34" charset="0"/>
              </a:rPr>
            </a:br>
            <a:r>
              <a:rPr lang="en-US" dirty="0">
                <a:latin typeface="Calibri" pitchFamily="34" charset="0"/>
              </a:rPr>
              <a:t/>
            </a:r>
            <a:br>
              <a:rPr lang="en-US" dirty="0">
                <a:latin typeface="Calibri" pitchFamily="34" charset="0"/>
              </a:rPr>
            </a:br>
            <a:r>
              <a:rPr lang="en-US" sz="4400" b="1" dirty="0">
                <a:solidFill>
                  <a:srgbClr val="C00000"/>
                </a:solidFill>
                <a:latin typeface="Calibri" pitchFamily="34" charset="0"/>
              </a:rPr>
              <a:t>Curricular Practical Training</a:t>
            </a:r>
            <a:r>
              <a:rPr lang="en-US" dirty="0"/>
              <a:t/>
            </a:r>
            <a:br>
              <a:rPr lang="en-US" dirty="0"/>
            </a:br>
            <a:endParaRPr lang="en-US" dirty="0"/>
          </a:p>
        </p:txBody>
      </p:sp>
      <p:sp>
        <p:nvSpPr>
          <p:cNvPr id="12291" name="Subtitle 2"/>
          <p:cNvSpPr>
            <a:spLocks noGrp="1"/>
          </p:cNvSpPr>
          <p:nvPr>
            <p:ph type="subTitle" idx="1"/>
          </p:nvPr>
        </p:nvSpPr>
        <p:spPr>
          <a:xfrm>
            <a:off x="1295400" y="2057400"/>
            <a:ext cx="6553200" cy="2590800"/>
          </a:xfrm>
        </p:spPr>
        <p:txBody>
          <a:bodyPr/>
          <a:lstStyle/>
          <a:p>
            <a:pPr marR="0" algn="l" eaLnBrk="1" hangingPunct="1">
              <a:buFont typeface="Arial" charset="0"/>
              <a:buNone/>
            </a:pPr>
            <a:endParaRPr lang="en-US" sz="2800" dirty="0">
              <a:latin typeface="Calibri" pitchFamily="34" charset="0"/>
            </a:endParaRPr>
          </a:p>
          <a:p>
            <a:pPr marR="0" algn="l" eaLnBrk="1" hangingPunct="1">
              <a:buFont typeface="Arial" charset="0"/>
              <a:buNone/>
            </a:pPr>
            <a:endParaRPr lang="en-US" sz="3600" b="1" dirty="0">
              <a:latin typeface="Calibri"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1143000" y="457200"/>
            <a:ext cx="7024744" cy="685800"/>
          </a:xfrm>
        </p:spPr>
        <p:txBody>
          <a:bodyPr/>
          <a:lstStyle/>
          <a:p>
            <a:pPr algn="ctr" eaLnBrk="1" fontAlgn="auto" hangingPunct="1">
              <a:spcAft>
                <a:spcPts val="0"/>
              </a:spcAft>
              <a:defRPr/>
            </a:pPr>
            <a:r>
              <a:rPr lang="en-US" sz="3200" b="1" dirty="0">
                <a:solidFill>
                  <a:srgbClr val="C00000"/>
                </a:solidFill>
                <a:latin typeface="Calibri" pitchFamily="34" charset="0"/>
              </a:rPr>
              <a:t>Frequently Asked Questions</a:t>
            </a:r>
            <a:endParaRPr lang="en-US" b="1" dirty="0">
              <a:solidFill>
                <a:srgbClr val="C00000"/>
              </a:solidFill>
              <a:latin typeface="Calibri" pitchFamily="34" charset="0"/>
            </a:endParaRPr>
          </a:p>
        </p:txBody>
      </p:sp>
      <p:sp>
        <p:nvSpPr>
          <p:cNvPr id="3" name="Content Placeholder 2"/>
          <p:cNvSpPr>
            <a:spLocks noGrp="1"/>
          </p:cNvSpPr>
          <p:nvPr>
            <p:ph idx="1"/>
          </p:nvPr>
        </p:nvSpPr>
        <p:spPr>
          <a:xfrm>
            <a:off x="990600" y="1447800"/>
            <a:ext cx="7162800" cy="4267200"/>
          </a:xfrm>
        </p:spPr>
        <p:txBody>
          <a:bodyPr>
            <a:normAutofit lnSpcReduction="10000"/>
          </a:bodyPr>
          <a:lstStyle/>
          <a:p>
            <a:pPr marL="457200" indent="-457200" eaLnBrk="1" fontAlgn="auto" hangingPunct="1">
              <a:spcAft>
                <a:spcPts val="0"/>
              </a:spcAft>
              <a:buFont typeface="Wingdings" panose="05000000000000000000" pitchFamily="2" charset="2"/>
              <a:buChar char="q"/>
              <a:defRPr/>
            </a:pPr>
            <a:r>
              <a:rPr lang="en-US" sz="2600" dirty="0">
                <a:solidFill>
                  <a:schemeClr val="tx1"/>
                </a:solidFill>
                <a:latin typeface="Calibri" pitchFamily="34" charset="0"/>
              </a:rPr>
              <a:t>What course do I register for?</a:t>
            </a:r>
          </a:p>
          <a:p>
            <a:pPr marL="514350" indent="-514350" eaLnBrk="1" fontAlgn="auto" hangingPunct="1">
              <a:spcAft>
                <a:spcPts val="0"/>
              </a:spcAft>
              <a:buFont typeface="Arial" charset="0"/>
              <a:buNone/>
              <a:defRPr/>
            </a:pPr>
            <a:r>
              <a:rPr lang="en-US" sz="2600" dirty="0">
                <a:solidFill>
                  <a:schemeClr val="tx1"/>
                </a:solidFill>
                <a:latin typeface="Calibri" pitchFamily="34" charset="0"/>
              </a:rPr>
              <a:t>	Check with your academic advisor to determine the appropriate course for your CPT employment. It must be a course you will be enrolled in while on CPT.</a:t>
            </a:r>
          </a:p>
          <a:p>
            <a:pPr marL="514350" indent="-514350" eaLnBrk="1" fontAlgn="auto" hangingPunct="1">
              <a:spcAft>
                <a:spcPts val="0"/>
              </a:spcAft>
              <a:buFont typeface="Arial" charset="0"/>
              <a:buNone/>
              <a:defRPr/>
            </a:pPr>
            <a:endParaRPr lang="en-US" sz="2600" dirty="0">
              <a:solidFill>
                <a:schemeClr val="tx1"/>
              </a:solidFill>
              <a:latin typeface="Calibri" pitchFamily="34" charset="0"/>
            </a:endParaRPr>
          </a:p>
          <a:p>
            <a:pPr marL="457200" indent="-457200">
              <a:buFont typeface="Wingdings" panose="05000000000000000000" pitchFamily="2" charset="2"/>
              <a:buChar char="q"/>
            </a:pPr>
            <a:r>
              <a:rPr lang="en-US" sz="2600" dirty="0">
                <a:solidFill>
                  <a:schemeClr val="tx1"/>
                </a:solidFill>
                <a:latin typeface="Calibri" pitchFamily="34" charset="0"/>
              </a:rPr>
              <a:t>How many credits do I have to take with CPT?</a:t>
            </a:r>
          </a:p>
          <a:p>
            <a:pPr marL="514350" indent="-514350">
              <a:buNone/>
            </a:pPr>
            <a:r>
              <a:rPr lang="en-US" sz="2600" dirty="0">
                <a:solidFill>
                  <a:schemeClr val="tx1"/>
                </a:solidFill>
                <a:latin typeface="Calibri" pitchFamily="34" charset="0"/>
              </a:rPr>
              <a:t>	</a:t>
            </a:r>
            <a:r>
              <a:rPr lang="en-US" sz="2600" dirty="0" smtClean="0">
                <a:solidFill>
                  <a:schemeClr val="tx1"/>
                </a:solidFill>
                <a:latin typeface="Calibri" pitchFamily="34" charset="0"/>
              </a:rPr>
              <a:t>You must be registered for full-time enrollment, or its equivalent as determined by your academic department.</a:t>
            </a:r>
            <a:endParaRPr lang="en-US" sz="2600" dirty="0">
              <a:solidFill>
                <a:schemeClr val="tx1"/>
              </a:solidFill>
              <a:latin typeface="Calibri" pitchFamily="34" charset="0"/>
            </a:endParaRPr>
          </a:p>
          <a:p>
            <a:pPr marL="365760" indent="-256032" eaLnBrk="1" fontAlgn="auto" hangingPunct="1">
              <a:spcAft>
                <a:spcPts val="0"/>
              </a:spcAft>
              <a:buFont typeface="Wingdings 3"/>
              <a:buChar char=""/>
              <a:defRPr/>
            </a:pPr>
            <a:endParaRPr lang="en-US" sz="2800" dirty="0">
              <a:latin typeface="Calibri"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1143000" y="609600"/>
            <a:ext cx="7024744" cy="648736"/>
          </a:xfrm>
        </p:spPr>
        <p:txBody>
          <a:bodyPr/>
          <a:lstStyle/>
          <a:p>
            <a:pPr algn="ctr" eaLnBrk="1" fontAlgn="auto" hangingPunct="1">
              <a:spcAft>
                <a:spcPts val="0"/>
              </a:spcAft>
              <a:defRPr/>
            </a:pPr>
            <a:r>
              <a:rPr lang="en-US" sz="3200" b="1" dirty="0">
                <a:solidFill>
                  <a:srgbClr val="C00000"/>
                </a:solidFill>
                <a:latin typeface="Calibri" pitchFamily="34" charset="0"/>
              </a:rPr>
              <a:t>Frequently asked Questions</a:t>
            </a:r>
            <a:endParaRPr lang="en-US" b="1" dirty="0">
              <a:solidFill>
                <a:srgbClr val="C00000"/>
              </a:solidFill>
              <a:latin typeface="Calibri" pitchFamily="34" charset="0"/>
            </a:endParaRPr>
          </a:p>
        </p:txBody>
      </p:sp>
      <p:sp>
        <p:nvSpPr>
          <p:cNvPr id="15363" name="Content Placeholder 2"/>
          <p:cNvSpPr>
            <a:spLocks noGrp="1"/>
          </p:cNvSpPr>
          <p:nvPr>
            <p:ph idx="1"/>
          </p:nvPr>
        </p:nvSpPr>
        <p:spPr>
          <a:xfrm>
            <a:off x="1066800" y="1447800"/>
            <a:ext cx="7010400" cy="4572000"/>
          </a:xfrm>
        </p:spPr>
        <p:txBody>
          <a:bodyPr>
            <a:normAutofit fontScale="92500" lnSpcReduction="20000"/>
          </a:bodyPr>
          <a:lstStyle/>
          <a:p>
            <a:pPr marL="457200" indent="-457200">
              <a:buFont typeface="Wingdings" panose="05000000000000000000" pitchFamily="2" charset="2"/>
              <a:buChar char="q"/>
              <a:defRPr/>
            </a:pPr>
            <a:r>
              <a:rPr lang="en-US" sz="2600" dirty="0">
                <a:solidFill>
                  <a:schemeClr val="tx1"/>
                </a:solidFill>
                <a:latin typeface="Calibri" pitchFamily="34" charset="0"/>
              </a:rPr>
              <a:t>Do I need an I-20 with CPT authorization if my employment is </a:t>
            </a:r>
            <a:r>
              <a:rPr lang="en-US" sz="2600" dirty="0">
                <a:solidFill>
                  <a:schemeClr val="tx1"/>
                </a:solidFill>
                <a:effectLst>
                  <a:outerShdw blurRad="38100" dist="38100" dir="2700000" algn="tl">
                    <a:srgbClr val="000000">
                      <a:alpha val="43137"/>
                    </a:srgbClr>
                  </a:outerShdw>
                </a:effectLst>
                <a:latin typeface="Calibri" pitchFamily="34" charset="0"/>
              </a:rPr>
              <a:t>unpaid, a volunteer position</a:t>
            </a:r>
            <a:r>
              <a:rPr lang="en-US" sz="2600" dirty="0">
                <a:solidFill>
                  <a:schemeClr val="tx1"/>
                </a:solidFill>
                <a:latin typeface="Calibri" pitchFamily="34" charset="0"/>
              </a:rPr>
              <a:t> or an internship? </a:t>
            </a:r>
            <a:r>
              <a:rPr lang="en-US" sz="2600" b="1" dirty="0">
                <a:solidFill>
                  <a:srgbClr val="C00000"/>
                </a:solidFill>
                <a:latin typeface="Calibri" pitchFamily="34" charset="0"/>
              </a:rPr>
              <a:t>YES</a:t>
            </a:r>
            <a:endParaRPr lang="en-US" sz="2600" dirty="0">
              <a:solidFill>
                <a:schemeClr val="tx1"/>
              </a:solidFill>
              <a:latin typeface="Calibri" pitchFamily="34" charset="0"/>
            </a:endParaRPr>
          </a:p>
          <a:p>
            <a:pPr marL="514350" indent="-514350" eaLnBrk="1" fontAlgn="auto" hangingPunct="1">
              <a:spcAft>
                <a:spcPts val="0"/>
              </a:spcAft>
              <a:buFont typeface="Arial" charset="0"/>
              <a:buNone/>
              <a:defRPr/>
            </a:pPr>
            <a:r>
              <a:rPr lang="en-US" sz="2600" dirty="0">
                <a:solidFill>
                  <a:schemeClr val="tx1"/>
                </a:solidFill>
                <a:latin typeface="Calibri" pitchFamily="34" charset="0"/>
              </a:rPr>
              <a:t>	CPT requirements apply to both paid and unpaid positions. Your I-20 with CPT authorization is your proof that you have permission to work off-campus.</a:t>
            </a:r>
          </a:p>
          <a:p>
            <a:pPr marL="571500" lvl="2" indent="0">
              <a:buClr>
                <a:schemeClr val="accent2">
                  <a:lumMod val="75000"/>
                </a:schemeClr>
              </a:buClr>
              <a:buNone/>
            </a:pPr>
            <a:r>
              <a:rPr lang="en-US" dirty="0">
                <a:solidFill>
                  <a:schemeClr val="tx1"/>
                </a:solidFill>
                <a:latin typeface="Calibri" panose="020F0502020204030204" pitchFamily="34" charset="0"/>
                <a:cs typeface="Leelawadee" panose="020B0502040204020203" pitchFamily="34" charset="-34"/>
              </a:rPr>
              <a:t>(Students and employers sometimes question the necessity for CPT. If Immigration visits the workplace and the student doesn’t have written work authorization, they may be taken into custody. Additionally, if the Labor Dept. receives a complaint from a U.S. employee about not being paid, they will investigate all employees; the U.S. employees might end up receiving back salary; </a:t>
            </a:r>
            <a:r>
              <a:rPr lang="en-US" u="sng" dirty="0">
                <a:solidFill>
                  <a:schemeClr val="tx1"/>
                </a:solidFill>
                <a:latin typeface="Calibri" panose="020F0502020204030204" pitchFamily="34" charset="0"/>
                <a:cs typeface="Leelawadee" panose="020B0502040204020203" pitchFamily="34" charset="-34"/>
              </a:rPr>
              <a:t>an F-1 will be considered as having worked illegally and will be automatically </a:t>
            </a:r>
            <a:r>
              <a:rPr lang="en-US" u="sng" dirty="0" smtClean="0">
                <a:solidFill>
                  <a:schemeClr val="tx1"/>
                </a:solidFill>
                <a:latin typeface="Calibri" panose="020F0502020204030204" pitchFamily="34" charset="0"/>
                <a:cs typeface="Leelawadee" panose="020B0502040204020203" pitchFamily="34" charset="-34"/>
              </a:rPr>
              <a:t>deported)</a:t>
            </a:r>
            <a:r>
              <a:rPr lang="en-US" dirty="0" smtClean="0">
                <a:solidFill>
                  <a:schemeClr val="tx1"/>
                </a:solidFill>
                <a:latin typeface="Calibri" panose="020F0502020204030204" pitchFamily="34" charset="0"/>
                <a:cs typeface="Leelawadee" panose="020B0502040204020203" pitchFamily="34" charset="-34"/>
              </a:rPr>
              <a:t>.</a:t>
            </a:r>
            <a:endParaRPr lang="en-US" dirty="0">
              <a:solidFill>
                <a:schemeClr val="tx1"/>
              </a:solidFill>
              <a:latin typeface="Calibri" panose="020F0502020204030204" pitchFamily="34" charset="0"/>
              <a:cs typeface="Leelawadee" panose="020B0502040204020203" pitchFamily="34" charset="-34"/>
            </a:endParaRPr>
          </a:p>
          <a:p>
            <a:pPr marL="514350" indent="-514350" eaLnBrk="1" fontAlgn="auto" hangingPunct="1">
              <a:spcAft>
                <a:spcPts val="0"/>
              </a:spcAft>
              <a:buFont typeface="Arial" charset="0"/>
              <a:buNone/>
              <a:defRPr/>
            </a:pPr>
            <a:endParaRPr lang="en-US" sz="2400" dirty="0">
              <a:solidFill>
                <a:schemeClr val="tx1"/>
              </a:solidFill>
              <a:latin typeface="Calibri" pitchFamily="34" charset="0"/>
            </a:endParaRPr>
          </a:p>
          <a:p>
            <a:pPr marL="514350" indent="-514350" eaLnBrk="1" fontAlgn="auto" hangingPunct="1">
              <a:spcAft>
                <a:spcPts val="0"/>
              </a:spcAft>
              <a:buFont typeface="Arial" charset="0"/>
              <a:buNone/>
              <a:defRPr/>
            </a:pPr>
            <a:endParaRPr lang="en-US" sz="2400" dirty="0">
              <a:solidFill>
                <a:schemeClr val="tx1"/>
              </a:solidFill>
              <a:latin typeface="Calibri"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609600"/>
            <a:ext cx="7024744" cy="724936"/>
          </a:xfrm>
        </p:spPr>
        <p:txBody>
          <a:bodyPr>
            <a:normAutofit/>
          </a:bodyPr>
          <a:lstStyle/>
          <a:p>
            <a:pPr algn="ctr"/>
            <a:r>
              <a:rPr lang="en-US" sz="3200" b="1" dirty="0">
                <a:solidFill>
                  <a:srgbClr val="C00000"/>
                </a:solidFill>
                <a:latin typeface="Calibri" pitchFamily="34" charset="0"/>
              </a:rPr>
              <a:t>Frequently asked Questions</a:t>
            </a:r>
            <a:endParaRPr lang="en-US" sz="3200" dirty="0"/>
          </a:p>
        </p:txBody>
      </p:sp>
      <p:sp>
        <p:nvSpPr>
          <p:cNvPr id="3" name="Content Placeholder 2"/>
          <p:cNvSpPr>
            <a:spLocks noGrp="1"/>
          </p:cNvSpPr>
          <p:nvPr>
            <p:ph idx="1"/>
          </p:nvPr>
        </p:nvSpPr>
        <p:spPr>
          <a:xfrm>
            <a:off x="1143000" y="1828800"/>
            <a:ext cx="6777317" cy="3508977"/>
          </a:xfrm>
        </p:spPr>
        <p:txBody>
          <a:bodyPr>
            <a:normAutofit lnSpcReduction="10000"/>
          </a:bodyPr>
          <a:lstStyle/>
          <a:p>
            <a:pPr>
              <a:buFont typeface="Wingdings" panose="05000000000000000000" pitchFamily="2" charset="2"/>
              <a:buChar char="q"/>
            </a:pPr>
            <a:r>
              <a:rPr lang="en-US" dirty="0">
                <a:solidFill>
                  <a:schemeClr val="tx1"/>
                </a:solidFill>
                <a:latin typeface="Calibri" panose="020F0502020204030204" pitchFamily="34" charset="0"/>
              </a:rPr>
              <a:t>Is there </a:t>
            </a:r>
            <a:r>
              <a:rPr lang="en-US" u="sng" dirty="0">
                <a:solidFill>
                  <a:schemeClr val="tx1"/>
                </a:solidFill>
                <a:latin typeface="Calibri" panose="020F0502020204030204" pitchFamily="34" charset="0"/>
              </a:rPr>
              <a:t>any</a:t>
            </a:r>
            <a:r>
              <a:rPr lang="en-US" dirty="0">
                <a:solidFill>
                  <a:schemeClr val="tx1"/>
                </a:solidFill>
                <a:latin typeface="Calibri" panose="020F0502020204030204" pitchFamily="34" charset="0"/>
              </a:rPr>
              <a:t> circumstance in which I can do a CPT-type work experience off-campus that I don’t need to get an I-20 with CPT authorization?</a:t>
            </a:r>
          </a:p>
          <a:p>
            <a:pPr marL="68580" indent="0">
              <a:buNone/>
            </a:pPr>
            <a:r>
              <a:rPr lang="en-US" b="1" dirty="0">
                <a:solidFill>
                  <a:srgbClr val="C00000"/>
                </a:solidFill>
                <a:latin typeface="Calibri" panose="020F0502020204030204" pitchFamily="34" charset="0"/>
              </a:rPr>
              <a:t>	</a:t>
            </a:r>
            <a:r>
              <a:rPr lang="en-US" b="1" dirty="0" smtClean="0">
                <a:solidFill>
                  <a:srgbClr val="C00000"/>
                </a:solidFill>
                <a:latin typeface="Calibri" panose="020F0502020204030204" pitchFamily="34" charset="0"/>
              </a:rPr>
              <a:t>No</a:t>
            </a:r>
            <a:r>
              <a:rPr lang="en-US" dirty="0" smtClean="0">
                <a:solidFill>
                  <a:schemeClr val="accent1"/>
                </a:solidFill>
                <a:latin typeface="Calibri" panose="020F0502020204030204" pitchFamily="34" charset="0"/>
              </a:rPr>
              <a:t>.</a:t>
            </a:r>
            <a:r>
              <a:rPr lang="en-US" dirty="0" smtClean="0">
                <a:solidFill>
                  <a:schemeClr val="tx1"/>
                </a:solidFill>
                <a:latin typeface="Calibri" panose="020F0502020204030204" pitchFamily="34" charset="0"/>
              </a:rPr>
              <a:t> The </a:t>
            </a:r>
            <a:r>
              <a:rPr lang="en-US" dirty="0">
                <a:solidFill>
                  <a:schemeClr val="tx1"/>
                </a:solidFill>
                <a:latin typeface="Calibri" panose="020F0502020204030204" pitchFamily="34" charset="0"/>
              </a:rPr>
              <a:t>I-20 with CPT authorization is your 	permission to be at the work environment. It 	also protects the company or entity 	employing you. If ever you are challenged by 	immigration officials or anyone else about the 	legality of your employment, you can produce 	your I-20 with CPT authorization.</a:t>
            </a:r>
          </a:p>
        </p:txBody>
      </p:sp>
    </p:spTree>
    <p:extLst>
      <p:ext uri="{BB962C8B-B14F-4D97-AF65-F5344CB8AC3E}">
        <p14:creationId xmlns:p14="http://schemas.microsoft.com/office/powerpoint/2010/main" val="34209147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685800"/>
            <a:ext cx="7024744" cy="572536"/>
          </a:xfrm>
        </p:spPr>
        <p:txBody>
          <a:bodyPr>
            <a:noAutofit/>
          </a:bodyPr>
          <a:lstStyle/>
          <a:p>
            <a:pPr algn="ctr"/>
            <a:r>
              <a:rPr lang="en-US" sz="3200" b="1" dirty="0">
                <a:solidFill>
                  <a:srgbClr val="C00000"/>
                </a:solidFill>
                <a:latin typeface="Calibri" pitchFamily="34" charset="0"/>
              </a:rPr>
              <a:t>Frequently Asked Questions</a:t>
            </a:r>
            <a:endParaRPr lang="en-US" sz="3200" dirty="0"/>
          </a:p>
        </p:txBody>
      </p:sp>
      <p:sp>
        <p:nvSpPr>
          <p:cNvPr id="3" name="Content Placeholder 2"/>
          <p:cNvSpPr>
            <a:spLocks noGrp="1"/>
          </p:cNvSpPr>
          <p:nvPr>
            <p:ph idx="1"/>
          </p:nvPr>
        </p:nvSpPr>
        <p:spPr>
          <a:xfrm>
            <a:off x="1143000" y="1524000"/>
            <a:ext cx="6777317" cy="3508977"/>
          </a:xfrm>
        </p:spPr>
        <p:txBody>
          <a:bodyPr>
            <a:normAutofit/>
          </a:bodyPr>
          <a:lstStyle/>
          <a:p>
            <a:pPr marL="457200" indent="-457200">
              <a:buFont typeface="Wingdings" panose="05000000000000000000" pitchFamily="2" charset="2"/>
              <a:buChar char="q"/>
              <a:defRPr/>
            </a:pPr>
            <a:r>
              <a:rPr lang="en-US" sz="2800" dirty="0">
                <a:solidFill>
                  <a:schemeClr val="tx1"/>
                </a:solidFill>
                <a:latin typeface="Calibri" pitchFamily="34" charset="0"/>
              </a:rPr>
              <a:t>How many hours can I work on CPT?</a:t>
            </a:r>
          </a:p>
          <a:p>
            <a:pPr marL="514350" indent="-514350">
              <a:buFont typeface="Wingdings 3"/>
              <a:buChar char=""/>
              <a:defRPr/>
            </a:pPr>
            <a:endParaRPr lang="en-US" dirty="0">
              <a:solidFill>
                <a:schemeClr val="tx1"/>
              </a:solidFill>
            </a:endParaRPr>
          </a:p>
          <a:p>
            <a:pPr marL="514350" indent="-514350">
              <a:buFont typeface="Wingdings 3"/>
              <a:buChar char=""/>
              <a:defRPr/>
            </a:pPr>
            <a:r>
              <a:rPr lang="en-US" dirty="0">
                <a:solidFill>
                  <a:schemeClr val="tx1"/>
                </a:solidFill>
                <a:latin typeface="Calibri" pitchFamily="34" charset="0"/>
              </a:rPr>
              <a:t>Part-time CPT = </a:t>
            </a:r>
            <a:r>
              <a:rPr lang="en-US" dirty="0" smtClean="0">
                <a:solidFill>
                  <a:schemeClr val="tx1"/>
                </a:solidFill>
                <a:latin typeface="Calibri" pitchFamily="34" charset="0"/>
              </a:rPr>
              <a:t>20 or fewer hours in </a:t>
            </a:r>
            <a:r>
              <a:rPr lang="en-US" dirty="0">
                <a:solidFill>
                  <a:schemeClr val="tx1"/>
                </a:solidFill>
                <a:latin typeface="Calibri" pitchFamily="34" charset="0"/>
              </a:rPr>
              <a:t>any given week during your period of authorization.</a:t>
            </a:r>
          </a:p>
          <a:p>
            <a:pPr marL="514350" indent="-514350">
              <a:buFont typeface="Wingdings 3"/>
              <a:buChar char=""/>
              <a:defRPr/>
            </a:pPr>
            <a:endParaRPr lang="en-US" dirty="0">
              <a:solidFill>
                <a:schemeClr val="tx1"/>
              </a:solidFill>
              <a:latin typeface="Calibri" pitchFamily="34" charset="0"/>
            </a:endParaRPr>
          </a:p>
          <a:p>
            <a:pPr marL="514350" indent="-514350">
              <a:buFont typeface="Wingdings 3"/>
              <a:buChar char=""/>
              <a:defRPr/>
            </a:pPr>
            <a:r>
              <a:rPr lang="en-US" dirty="0">
                <a:solidFill>
                  <a:schemeClr val="tx1"/>
                </a:solidFill>
                <a:latin typeface="Calibri" pitchFamily="34" charset="0"/>
              </a:rPr>
              <a:t>Full-time CPT  = </a:t>
            </a:r>
            <a:r>
              <a:rPr lang="en-US" dirty="0" smtClean="0">
                <a:solidFill>
                  <a:schemeClr val="tx1"/>
                </a:solidFill>
                <a:latin typeface="Calibri" pitchFamily="34" charset="0"/>
              </a:rPr>
              <a:t>More than 20 hours per </a:t>
            </a:r>
            <a:r>
              <a:rPr lang="en-US" dirty="0">
                <a:solidFill>
                  <a:schemeClr val="tx1"/>
                </a:solidFill>
                <a:latin typeface="Calibri" pitchFamily="34" charset="0"/>
              </a:rPr>
              <a:t>week.</a:t>
            </a:r>
          </a:p>
          <a:p>
            <a:pPr marL="514350" indent="-514350">
              <a:buFont typeface="Wingdings 3"/>
              <a:buChar char=""/>
              <a:defRPr/>
            </a:pPr>
            <a:endParaRPr lang="en-US" dirty="0">
              <a:solidFill>
                <a:schemeClr val="tx1"/>
              </a:solidFill>
            </a:endParaRPr>
          </a:p>
        </p:txBody>
      </p:sp>
    </p:spTree>
    <p:extLst>
      <p:ext uri="{BB962C8B-B14F-4D97-AF65-F5344CB8AC3E}">
        <p14:creationId xmlns:p14="http://schemas.microsoft.com/office/powerpoint/2010/main" val="23668515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066800" y="609600"/>
            <a:ext cx="7024744" cy="572536"/>
          </a:xfrm>
        </p:spPr>
        <p:txBody>
          <a:bodyPr>
            <a:noAutofit/>
          </a:bodyPr>
          <a:lstStyle/>
          <a:p>
            <a:pPr algn="ctr"/>
            <a:r>
              <a:rPr lang="en-US" sz="3200" b="1" dirty="0">
                <a:solidFill>
                  <a:srgbClr val="C00000"/>
                </a:solidFill>
                <a:latin typeface="Calibri" pitchFamily="34" charset="0"/>
              </a:rPr>
              <a:t>Frequently asked Questions</a:t>
            </a:r>
            <a:endParaRPr lang="en-US" sz="3200" b="1" dirty="0">
              <a:solidFill>
                <a:srgbClr val="C00000"/>
              </a:solidFill>
            </a:endParaRPr>
          </a:p>
        </p:txBody>
      </p:sp>
      <p:sp>
        <p:nvSpPr>
          <p:cNvPr id="2" name="Content Placeholder 1"/>
          <p:cNvSpPr>
            <a:spLocks noGrp="1"/>
          </p:cNvSpPr>
          <p:nvPr>
            <p:ph idx="1"/>
          </p:nvPr>
        </p:nvSpPr>
        <p:spPr>
          <a:xfrm>
            <a:off x="1066800" y="1676400"/>
            <a:ext cx="6777317" cy="3508977"/>
          </a:xfrm>
        </p:spPr>
        <p:txBody>
          <a:bodyPr>
            <a:normAutofit/>
          </a:bodyPr>
          <a:lstStyle/>
          <a:p>
            <a:pPr marL="0" indent="0">
              <a:buClr>
                <a:schemeClr val="accent2">
                  <a:lumMod val="75000"/>
                </a:schemeClr>
              </a:buClr>
              <a:buNone/>
            </a:pPr>
            <a:endParaRPr lang="en-US" dirty="0">
              <a:solidFill>
                <a:schemeClr val="tx1"/>
              </a:solidFill>
              <a:latin typeface="Calibri" panose="020F0502020204030204" pitchFamily="34" charset="0"/>
              <a:cs typeface="Leelawadee" panose="020B0502040204020203" pitchFamily="34" charset="-34"/>
            </a:endParaRPr>
          </a:p>
          <a:p>
            <a:pPr marL="514350" indent="-514350">
              <a:buFont typeface="Wingdings" panose="05000000000000000000" pitchFamily="2" charset="2"/>
              <a:buChar char="q"/>
              <a:defRPr/>
            </a:pPr>
            <a:r>
              <a:rPr lang="en-US" dirty="0">
                <a:solidFill>
                  <a:schemeClr val="tx1"/>
                </a:solidFill>
                <a:latin typeface="Calibri" pitchFamily="34" charset="0"/>
              </a:rPr>
              <a:t>How long will it take to get CPT authorization?</a:t>
            </a:r>
          </a:p>
          <a:p>
            <a:pPr marL="514350" indent="-514350">
              <a:buNone/>
              <a:defRPr/>
            </a:pPr>
            <a:r>
              <a:rPr lang="en-US" dirty="0">
                <a:solidFill>
                  <a:schemeClr val="tx1"/>
                </a:solidFill>
                <a:latin typeface="Calibri" pitchFamily="34" charset="0"/>
              </a:rPr>
              <a:t>	CPT authorization is processed by </a:t>
            </a:r>
            <a:r>
              <a:rPr lang="en-US" dirty="0" smtClean="0">
                <a:solidFill>
                  <a:schemeClr val="tx1"/>
                </a:solidFill>
                <a:latin typeface="Calibri" pitchFamily="34" charset="0"/>
              </a:rPr>
              <a:t>your DSO in ISSS </a:t>
            </a:r>
            <a:r>
              <a:rPr lang="en-US" dirty="0">
                <a:solidFill>
                  <a:schemeClr val="tx1"/>
                </a:solidFill>
                <a:latin typeface="Calibri" pitchFamily="34" charset="0"/>
              </a:rPr>
              <a:t>and </a:t>
            </a:r>
            <a:r>
              <a:rPr lang="en-US" dirty="0" smtClean="0">
                <a:solidFill>
                  <a:schemeClr val="tx1"/>
                </a:solidFill>
                <a:latin typeface="Calibri" pitchFamily="34" charset="0"/>
              </a:rPr>
              <a:t>will take 1-2 business days to be reviewed once you’ve submitted your request in the portal. You will either receive an approval or a notification with a reason why your CPT cannot be approved at that time. </a:t>
            </a:r>
            <a:endParaRPr lang="en-US" sz="2400" dirty="0">
              <a:latin typeface="Calibri" panose="020F0502020204030204" pitchFamily="34" charset="0"/>
            </a:endParaRPr>
          </a:p>
        </p:txBody>
      </p:sp>
    </p:spTree>
    <p:extLst>
      <p:ext uri="{BB962C8B-B14F-4D97-AF65-F5344CB8AC3E}">
        <p14:creationId xmlns:p14="http://schemas.microsoft.com/office/powerpoint/2010/main" val="16861199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1066800" y="533400"/>
            <a:ext cx="7024744" cy="685800"/>
          </a:xfrm>
        </p:spPr>
        <p:txBody>
          <a:bodyPr>
            <a:normAutofit fontScale="90000"/>
          </a:bodyPr>
          <a:lstStyle/>
          <a:p>
            <a:pPr algn="ctr" eaLnBrk="1" fontAlgn="auto" hangingPunct="1">
              <a:spcAft>
                <a:spcPts val="0"/>
              </a:spcAft>
              <a:defRPr/>
            </a:pPr>
            <a:r>
              <a:rPr lang="en-US" dirty="0"/>
              <a:t/>
            </a:r>
            <a:br>
              <a:rPr lang="en-US" dirty="0"/>
            </a:br>
            <a:r>
              <a:rPr lang="en-US" sz="3600" b="1" dirty="0">
                <a:latin typeface="Calibri" pitchFamily="34" charset="0"/>
              </a:rPr>
              <a:t>CPT Application Procedure</a:t>
            </a:r>
          </a:p>
        </p:txBody>
      </p:sp>
      <p:sp>
        <p:nvSpPr>
          <p:cNvPr id="16387" name="Content Placeholder 2"/>
          <p:cNvSpPr>
            <a:spLocks noGrp="1"/>
          </p:cNvSpPr>
          <p:nvPr>
            <p:ph idx="1"/>
          </p:nvPr>
        </p:nvSpPr>
        <p:spPr>
          <a:xfrm>
            <a:off x="1066800" y="1447800"/>
            <a:ext cx="7010400" cy="4800600"/>
          </a:xfrm>
        </p:spPr>
        <p:txBody>
          <a:bodyPr>
            <a:normAutofit/>
          </a:bodyPr>
          <a:lstStyle/>
          <a:p>
            <a:pPr marL="457200" indent="-457200" eaLnBrk="1" fontAlgn="auto" hangingPunct="1">
              <a:spcAft>
                <a:spcPts val="0"/>
              </a:spcAft>
              <a:buFont typeface="Wingdings" panose="05000000000000000000" pitchFamily="2" charset="2"/>
              <a:buChar char="q"/>
              <a:defRPr/>
            </a:pPr>
            <a:r>
              <a:rPr lang="en-US" dirty="0">
                <a:solidFill>
                  <a:schemeClr val="tx1"/>
                </a:solidFill>
                <a:latin typeface="Calibri" pitchFamily="34" charset="0"/>
              </a:rPr>
              <a:t>Enroll in a course which allows curricular practical training. You must be registered for an appropriate course every semester in which practical training is requested.</a:t>
            </a:r>
          </a:p>
          <a:p>
            <a:pPr marL="514350" indent="-514350" eaLnBrk="1" fontAlgn="auto" hangingPunct="1">
              <a:spcAft>
                <a:spcPts val="0"/>
              </a:spcAft>
              <a:buFont typeface="Wingdings" panose="05000000000000000000" pitchFamily="2" charset="2"/>
              <a:buChar char="q"/>
              <a:defRPr/>
            </a:pPr>
            <a:r>
              <a:rPr lang="en-US" dirty="0">
                <a:solidFill>
                  <a:schemeClr val="tx1"/>
                </a:solidFill>
                <a:latin typeface="Calibri" pitchFamily="34" charset="0"/>
              </a:rPr>
              <a:t>Secure employment which qualifies for curricular practical training.</a:t>
            </a:r>
          </a:p>
          <a:p>
            <a:pPr marL="514350" indent="-514350">
              <a:buFont typeface="Wingdings" panose="05000000000000000000" pitchFamily="2" charset="2"/>
              <a:buChar char="q"/>
            </a:pPr>
            <a:r>
              <a:rPr lang="en-US" dirty="0">
                <a:solidFill>
                  <a:schemeClr val="tx1"/>
                </a:solidFill>
                <a:latin typeface="Calibri" pitchFamily="34" charset="0"/>
              </a:rPr>
              <a:t>Submit a completed CPT Request through the International Student </a:t>
            </a:r>
            <a:r>
              <a:rPr lang="en-US" dirty="0" smtClean="0">
                <a:solidFill>
                  <a:schemeClr val="tx1"/>
                </a:solidFill>
                <a:latin typeface="Calibri" pitchFamily="34" charset="0"/>
              </a:rPr>
              <a:t>Portal and upload your employment letter. </a:t>
            </a:r>
            <a:endParaRPr lang="en-US" dirty="0">
              <a:solidFill>
                <a:schemeClr val="tx1"/>
              </a:solidFill>
              <a:latin typeface="Calibri" pitchFamily="34" charset="0"/>
            </a:endParaRPr>
          </a:p>
          <a:p>
            <a:pPr marL="514350" indent="-514350">
              <a:buFont typeface="Wingdings" panose="05000000000000000000" pitchFamily="2" charset="2"/>
              <a:buChar char="q"/>
            </a:pPr>
            <a:r>
              <a:rPr lang="en-US" dirty="0">
                <a:solidFill>
                  <a:schemeClr val="tx1"/>
                </a:solidFill>
                <a:latin typeface="Calibri" pitchFamily="34" charset="0"/>
              </a:rPr>
              <a:t>Allow </a:t>
            </a:r>
            <a:r>
              <a:rPr lang="en-US" dirty="0" smtClean="0">
                <a:solidFill>
                  <a:schemeClr val="tx1"/>
                </a:solidFill>
                <a:latin typeface="Calibri" pitchFamily="34" charset="0"/>
              </a:rPr>
              <a:t>1-2 business days </a:t>
            </a:r>
            <a:r>
              <a:rPr lang="en-US" dirty="0">
                <a:solidFill>
                  <a:schemeClr val="tx1"/>
                </a:solidFill>
                <a:latin typeface="Calibri" pitchFamily="34" charset="0"/>
              </a:rPr>
              <a:t>for processing.</a:t>
            </a:r>
          </a:p>
          <a:p>
            <a:pPr marL="514350" indent="-514350">
              <a:buNone/>
            </a:pPr>
            <a:endParaRPr lang="en-US" sz="2800" dirty="0">
              <a:solidFill>
                <a:schemeClr val="tx1"/>
              </a:solidFill>
              <a:latin typeface="Calibri" pitchFamily="34" charset="0"/>
            </a:endParaRPr>
          </a:p>
          <a:p>
            <a:pPr marL="514350" indent="-514350" eaLnBrk="1" fontAlgn="auto" hangingPunct="1">
              <a:spcAft>
                <a:spcPts val="0"/>
              </a:spcAft>
              <a:buFont typeface="Wingdings" panose="05000000000000000000" pitchFamily="2" charset="2"/>
              <a:buChar char="q"/>
              <a:defRPr/>
            </a:pPr>
            <a:endParaRPr lang="en-US" sz="2800" dirty="0">
              <a:solidFill>
                <a:schemeClr val="tx1"/>
              </a:solidFill>
              <a:latin typeface="Calibri" pitchFamily="34" charset="0"/>
            </a:endParaRPr>
          </a:p>
          <a:p>
            <a:pPr marL="514350" indent="-514350" eaLnBrk="1" fontAlgn="auto" hangingPunct="1">
              <a:spcAft>
                <a:spcPts val="0"/>
              </a:spcAft>
              <a:buFont typeface="Calibri" pitchFamily="34" charset="0"/>
              <a:buAutoNum type="arabicPeriod"/>
              <a:defRPr/>
            </a:pP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1143000" y="685800"/>
            <a:ext cx="7024744" cy="724936"/>
          </a:xfrm>
        </p:spPr>
        <p:txBody>
          <a:bodyPr/>
          <a:lstStyle/>
          <a:p>
            <a:pPr algn="ctr" eaLnBrk="1" fontAlgn="auto" hangingPunct="1">
              <a:spcAft>
                <a:spcPts val="0"/>
              </a:spcAft>
              <a:defRPr/>
            </a:pPr>
            <a:r>
              <a:rPr lang="en-US" sz="3200" b="1" dirty="0">
                <a:solidFill>
                  <a:srgbClr val="C00000"/>
                </a:solidFill>
                <a:latin typeface="Calibri" pitchFamily="34" charset="0"/>
              </a:rPr>
              <a:t>CPT Application Procedure</a:t>
            </a:r>
            <a:endParaRPr lang="en-US" b="1" dirty="0">
              <a:solidFill>
                <a:srgbClr val="C00000"/>
              </a:solidFill>
              <a:latin typeface="Calibri" pitchFamily="34" charset="0"/>
            </a:endParaRPr>
          </a:p>
        </p:txBody>
      </p:sp>
      <p:sp>
        <p:nvSpPr>
          <p:cNvPr id="29698" name="Content Placeholder 2"/>
          <p:cNvSpPr>
            <a:spLocks noGrp="1"/>
          </p:cNvSpPr>
          <p:nvPr>
            <p:ph idx="1"/>
          </p:nvPr>
        </p:nvSpPr>
        <p:spPr>
          <a:xfrm>
            <a:off x="1143000" y="1905000"/>
            <a:ext cx="6777317" cy="3508977"/>
          </a:xfrm>
        </p:spPr>
        <p:txBody>
          <a:bodyPr>
            <a:normAutofit fontScale="92500" lnSpcReduction="20000"/>
          </a:bodyPr>
          <a:lstStyle/>
          <a:p>
            <a:pPr marL="457200" indent="-457200" eaLnBrk="1" hangingPunct="1">
              <a:buFont typeface="Wingdings" panose="05000000000000000000" pitchFamily="2" charset="2"/>
              <a:buChar char="q"/>
            </a:pPr>
            <a:r>
              <a:rPr lang="en-US" sz="2800" dirty="0" smtClean="0">
                <a:solidFill>
                  <a:schemeClr val="tx1"/>
                </a:solidFill>
                <a:latin typeface="Calibri" pitchFamily="34" charset="0"/>
              </a:rPr>
              <a:t>The DSO will </a:t>
            </a:r>
            <a:r>
              <a:rPr lang="en-US" sz="2800" dirty="0">
                <a:solidFill>
                  <a:schemeClr val="tx1"/>
                </a:solidFill>
                <a:latin typeface="Calibri" pitchFamily="34" charset="0"/>
              </a:rPr>
              <a:t>review your CPT request and determine whether you are eligible for CPT.</a:t>
            </a:r>
          </a:p>
          <a:p>
            <a:pPr marL="514350" indent="-514350" eaLnBrk="1" hangingPunct="1">
              <a:buFont typeface="Arial" charset="0"/>
              <a:buNone/>
            </a:pPr>
            <a:r>
              <a:rPr lang="en-US" sz="2800" dirty="0">
                <a:solidFill>
                  <a:schemeClr val="tx1"/>
                </a:solidFill>
                <a:latin typeface="Calibri" pitchFamily="34" charset="0"/>
              </a:rPr>
              <a:t>	</a:t>
            </a:r>
          </a:p>
          <a:p>
            <a:pPr marL="514350" indent="-514350" eaLnBrk="1" hangingPunct="1">
              <a:buFont typeface="Wingdings" panose="05000000000000000000" pitchFamily="2" charset="2"/>
              <a:buChar char="q"/>
            </a:pPr>
            <a:r>
              <a:rPr lang="en-US" sz="2800" dirty="0">
                <a:solidFill>
                  <a:schemeClr val="tx1"/>
                </a:solidFill>
                <a:latin typeface="Calibri" pitchFamily="34" charset="0"/>
              </a:rPr>
              <a:t>If eligible, </a:t>
            </a:r>
            <a:r>
              <a:rPr lang="en-US" sz="2800" dirty="0" smtClean="0">
                <a:solidFill>
                  <a:schemeClr val="tx1"/>
                </a:solidFill>
                <a:latin typeface="Calibri" pitchFamily="34" charset="0"/>
              </a:rPr>
              <a:t>your DSO will </a:t>
            </a:r>
            <a:r>
              <a:rPr lang="en-US" sz="2800" dirty="0">
                <a:solidFill>
                  <a:schemeClr val="tx1"/>
                </a:solidFill>
                <a:latin typeface="Calibri" pitchFamily="34" charset="0"/>
              </a:rPr>
              <a:t>complete the necessary CPT authorization in the SEVIS system and a new SEVIS I-20 will be issued.</a:t>
            </a:r>
          </a:p>
          <a:p>
            <a:pPr marL="514350" indent="-514350" eaLnBrk="1" hangingPunct="1">
              <a:buFont typeface="Arial" charset="0"/>
              <a:buNone/>
            </a:pPr>
            <a:endParaRPr lang="en-US" sz="2800" dirty="0">
              <a:solidFill>
                <a:schemeClr val="tx1"/>
              </a:solidFill>
              <a:latin typeface="Calibri" pitchFamily="34" charset="0"/>
            </a:endParaRPr>
          </a:p>
          <a:p>
            <a:pPr marL="514350" indent="-514350" eaLnBrk="1" hangingPunct="1">
              <a:buFont typeface="Wingdings" panose="05000000000000000000" pitchFamily="2" charset="2"/>
              <a:buChar char="q"/>
            </a:pPr>
            <a:r>
              <a:rPr lang="en-US" sz="2800" dirty="0">
                <a:solidFill>
                  <a:schemeClr val="tx1"/>
                </a:solidFill>
                <a:latin typeface="Calibri" pitchFamily="34" charset="0"/>
              </a:rPr>
              <a:t>CPT employment authorization will be annotated on page 2 of the new I-20.</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1066800" y="685800"/>
            <a:ext cx="7024744" cy="572536"/>
          </a:xfrm>
        </p:spPr>
        <p:txBody>
          <a:bodyPr>
            <a:noAutofit/>
          </a:bodyPr>
          <a:lstStyle/>
          <a:p>
            <a:pPr algn="ctr" eaLnBrk="1" fontAlgn="auto" hangingPunct="1">
              <a:spcAft>
                <a:spcPts val="0"/>
              </a:spcAft>
              <a:defRPr/>
            </a:pPr>
            <a:r>
              <a:rPr lang="en-US" sz="3200" b="1" dirty="0">
                <a:solidFill>
                  <a:srgbClr val="C00000"/>
                </a:solidFill>
                <a:latin typeface="Calibri" pitchFamily="34" charset="0"/>
              </a:rPr>
              <a:t>CPT Notes</a:t>
            </a:r>
          </a:p>
        </p:txBody>
      </p:sp>
      <p:sp>
        <p:nvSpPr>
          <p:cNvPr id="28674" name="Content Placeholder 2"/>
          <p:cNvSpPr>
            <a:spLocks noGrp="1"/>
          </p:cNvSpPr>
          <p:nvPr>
            <p:ph idx="1"/>
          </p:nvPr>
        </p:nvSpPr>
        <p:spPr>
          <a:xfrm>
            <a:off x="838200" y="1219200"/>
            <a:ext cx="7315200" cy="5105400"/>
          </a:xfrm>
        </p:spPr>
        <p:txBody>
          <a:bodyPr>
            <a:normAutofit fontScale="85000" lnSpcReduction="20000"/>
          </a:bodyPr>
          <a:lstStyle/>
          <a:p>
            <a:pPr eaLnBrk="1" hangingPunct="1">
              <a:buFont typeface="Arial" charset="0"/>
              <a:buNone/>
            </a:pPr>
            <a:r>
              <a:rPr lang="en-US" dirty="0"/>
              <a:t>	</a:t>
            </a:r>
          </a:p>
          <a:p>
            <a:pPr>
              <a:buFont typeface="Wingdings" panose="05000000000000000000" pitchFamily="2" charset="2"/>
              <a:buChar char="v"/>
            </a:pPr>
            <a:r>
              <a:rPr lang="en-US" sz="2800" dirty="0">
                <a:solidFill>
                  <a:schemeClr val="tx1"/>
                </a:solidFill>
                <a:latin typeface="Calibri" pitchFamily="34" charset="0"/>
              </a:rPr>
              <a:t>A student </a:t>
            </a:r>
            <a:r>
              <a:rPr lang="en-US" sz="2800" b="1" dirty="0">
                <a:solidFill>
                  <a:schemeClr val="tx1"/>
                </a:solidFill>
                <a:latin typeface="Calibri" pitchFamily="34" charset="0"/>
              </a:rPr>
              <a:t>may not begin employment </a:t>
            </a:r>
            <a:r>
              <a:rPr lang="en-US" sz="2800" dirty="0">
                <a:solidFill>
                  <a:schemeClr val="tx1"/>
                </a:solidFill>
                <a:latin typeface="Calibri" pitchFamily="34" charset="0"/>
              </a:rPr>
              <a:t>until after receiving the new I-20 with CPT authorization.  </a:t>
            </a:r>
          </a:p>
          <a:p>
            <a:pPr>
              <a:buFont typeface="Wingdings" panose="05000000000000000000" pitchFamily="2" charset="2"/>
              <a:buChar char="v"/>
            </a:pPr>
            <a:endParaRPr lang="en-US" sz="2800" dirty="0">
              <a:solidFill>
                <a:schemeClr val="tx1"/>
              </a:solidFill>
              <a:latin typeface="Calibri" pitchFamily="34" charset="0"/>
            </a:endParaRPr>
          </a:p>
          <a:p>
            <a:pPr>
              <a:buFont typeface="Wingdings" panose="05000000000000000000" pitchFamily="2" charset="2"/>
              <a:buChar char="v"/>
            </a:pPr>
            <a:r>
              <a:rPr lang="en-US" sz="2800" dirty="0">
                <a:solidFill>
                  <a:schemeClr val="tx1"/>
                </a:solidFill>
                <a:latin typeface="Calibri" pitchFamily="34" charset="0"/>
              </a:rPr>
              <a:t>Any employment engaged in outside the authorized dates of your CPT will be considered unauthorized (illegal) employment</a:t>
            </a:r>
            <a:r>
              <a:rPr lang="en-US" sz="2800" dirty="0" smtClean="0">
                <a:solidFill>
                  <a:schemeClr val="tx1"/>
                </a:solidFill>
                <a:latin typeface="Calibri" pitchFamily="34" charset="0"/>
              </a:rPr>
              <a:t>.</a:t>
            </a:r>
          </a:p>
          <a:p>
            <a:pPr marL="68580" indent="0">
              <a:buNone/>
            </a:pPr>
            <a:endParaRPr lang="en-US" sz="2800" dirty="0">
              <a:solidFill>
                <a:schemeClr val="tx1"/>
              </a:solidFill>
              <a:latin typeface="Calibri" pitchFamily="34" charset="0"/>
            </a:endParaRPr>
          </a:p>
          <a:p>
            <a:pPr>
              <a:buFont typeface="Wingdings" panose="05000000000000000000" pitchFamily="2" charset="2"/>
              <a:buChar char="v"/>
            </a:pPr>
            <a:r>
              <a:rPr lang="en-US" sz="2800" dirty="0" smtClean="0">
                <a:solidFill>
                  <a:schemeClr val="tx1"/>
                </a:solidFill>
                <a:latin typeface="Calibri" pitchFamily="34" charset="0"/>
              </a:rPr>
              <a:t>Start and end dates of employment must align with the dates of the academic semester. </a:t>
            </a:r>
            <a:endParaRPr lang="en-US" sz="2800" dirty="0">
              <a:solidFill>
                <a:schemeClr val="tx1"/>
              </a:solidFill>
              <a:latin typeface="Calibri" pitchFamily="34" charset="0"/>
            </a:endParaRPr>
          </a:p>
          <a:p>
            <a:pPr>
              <a:buFont typeface="Wingdings" panose="05000000000000000000" pitchFamily="2" charset="2"/>
              <a:buChar char="v"/>
            </a:pPr>
            <a:endParaRPr lang="en-US" sz="2800" dirty="0">
              <a:solidFill>
                <a:schemeClr val="tx1"/>
              </a:solidFill>
              <a:latin typeface="Calibri" pitchFamily="34" charset="0"/>
            </a:endParaRPr>
          </a:p>
          <a:p>
            <a:pPr>
              <a:buFont typeface="Wingdings" panose="05000000000000000000" pitchFamily="2" charset="2"/>
              <a:buChar char="v"/>
            </a:pPr>
            <a:r>
              <a:rPr lang="en-US" sz="2800" dirty="0">
                <a:solidFill>
                  <a:schemeClr val="tx1"/>
                </a:solidFill>
                <a:latin typeface="Calibri" pitchFamily="34" charset="0"/>
              </a:rPr>
              <a:t>CPT is intended to be valuable work experience. It is not intended as a means of employment solely for the purpose of financial support.</a:t>
            </a:r>
          </a:p>
          <a:p>
            <a:pPr marL="0" indent="0">
              <a:buNone/>
              <a:defRPr/>
            </a:pPr>
            <a:endParaRPr lang="en-US" sz="2800" dirty="0">
              <a:solidFill>
                <a:schemeClr val="tx1"/>
              </a:solidFill>
              <a:latin typeface="Calibri" pitchFamily="34" charset="0"/>
            </a:endParaRPr>
          </a:p>
          <a:p>
            <a:endParaRPr lang="en-US" dirty="0">
              <a:solidFill>
                <a:schemeClr val="tx1"/>
              </a:solidFill>
            </a:endParaRPr>
          </a:p>
          <a:p>
            <a:pPr>
              <a:buFont typeface="Wingdings" panose="05000000000000000000" pitchFamily="2" charset="2"/>
              <a:buChar char="v"/>
            </a:pPr>
            <a:endParaRPr lang="en-US" sz="2800" dirty="0">
              <a:solidFill>
                <a:schemeClr val="tx1"/>
              </a:solidFill>
              <a:latin typeface="Calibri" pitchFamily="34" charset="0"/>
            </a:endParaRPr>
          </a:p>
          <a:p>
            <a:pPr eaLnBrk="1" hangingPunct="1">
              <a:buFont typeface="Wingdings" panose="05000000000000000000" pitchFamily="2" charset="2"/>
              <a:buChar char="v"/>
            </a:pPr>
            <a:endParaRPr lang="en-US" sz="2800" dirty="0">
              <a:solidFill>
                <a:schemeClr val="tx1"/>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609600"/>
            <a:ext cx="7024744" cy="762000"/>
          </a:xfrm>
        </p:spPr>
        <p:txBody>
          <a:bodyPr>
            <a:normAutofit/>
          </a:bodyPr>
          <a:lstStyle/>
          <a:p>
            <a:pPr algn="ctr"/>
            <a:r>
              <a:rPr lang="en-US" sz="3200" b="1" dirty="0">
                <a:solidFill>
                  <a:srgbClr val="C00000"/>
                </a:solidFill>
                <a:latin typeface="Calibri" pitchFamily="34" charset="0"/>
              </a:rPr>
              <a:t>CPT Notes</a:t>
            </a:r>
            <a:endParaRPr lang="en-US" sz="3200" dirty="0"/>
          </a:p>
        </p:txBody>
      </p:sp>
      <p:sp>
        <p:nvSpPr>
          <p:cNvPr id="3" name="Content Placeholder 2"/>
          <p:cNvSpPr>
            <a:spLocks noGrp="1"/>
          </p:cNvSpPr>
          <p:nvPr>
            <p:ph idx="1"/>
          </p:nvPr>
        </p:nvSpPr>
        <p:spPr>
          <a:xfrm>
            <a:off x="838200" y="1600200"/>
            <a:ext cx="7391400" cy="4572000"/>
          </a:xfrm>
        </p:spPr>
        <p:txBody>
          <a:bodyPr>
            <a:normAutofit fontScale="92500"/>
          </a:bodyPr>
          <a:lstStyle/>
          <a:p>
            <a:pPr indent="-342900">
              <a:buFont typeface="Wingdings" panose="05000000000000000000" pitchFamily="2" charset="2"/>
              <a:buChar char="Ø"/>
            </a:pPr>
            <a:r>
              <a:rPr lang="en-US" dirty="0">
                <a:solidFill>
                  <a:schemeClr val="tx1"/>
                </a:solidFill>
                <a:latin typeface="Calibri" pitchFamily="34" charset="0"/>
              </a:rPr>
              <a:t>A completed CPT request must be submitted to ISSS </a:t>
            </a:r>
            <a:r>
              <a:rPr lang="en-US" u="sng" dirty="0">
                <a:solidFill>
                  <a:schemeClr val="tx1"/>
                </a:solidFill>
                <a:latin typeface="Calibri" pitchFamily="34" charset="0"/>
              </a:rPr>
              <a:t>each</a:t>
            </a:r>
            <a:r>
              <a:rPr lang="en-US" dirty="0">
                <a:solidFill>
                  <a:schemeClr val="tx1"/>
                </a:solidFill>
                <a:latin typeface="Calibri" pitchFamily="34" charset="0"/>
              </a:rPr>
              <a:t> semester in which CPT is requested.</a:t>
            </a:r>
          </a:p>
          <a:p>
            <a:pPr marL="514350" indent="-514350">
              <a:buFont typeface="Wingdings" panose="05000000000000000000" pitchFamily="2" charset="2"/>
              <a:buChar char="Ø"/>
            </a:pPr>
            <a:endParaRPr lang="en-US" dirty="0">
              <a:solidFill>
                <a:schemeClr val="tx1"/>
              </a:solidFill>
              <a:latin typeface="Calibri" pitchFamily="34" charset="0"/>
            </a:endParaRPr>
          </a:p>
          <a:p>
            <a:pPr>
              <a:buFont typeface="Wingdings" panose="05000000000000000000" pitchFamily="2" charset="2"/>
              <a:buChar char="Ø"/>
            </a:pPr>
            <a:r>
              <a:rPr lang="en-US" dirty="0">
                <a:solidFill>
                  <a:schemeClr val="tx1"/>
                </a:solidFill>
                <a:latin typeface="Calibri" pitchFamily="34" charset="0"/>
              </a:rPr>
              <a:t>You may submit a CPT request for the next semester as soon as you have enrolled in the class – early is good! </a:t>
            </a:r>
            <a:r>
              <a:rPr lang="en-US" dirty="0">
                <a:solidFill>
                  <a:schemeClr val="tx1"/>
                </a:solidFill>
                <a:latin typeface="Calibri" pitchFamily="34" charset="0"/>
                <a:sym typeface="Wingdings" panose="05000000000000000000" pitchFamily="2" charset="2"/>
              </a:rPr>
              <a:t></a:t>
            </a:r>
          </a:p>
          <a:p>
            <a:pPr>
              <a:buFont typeface="Wingdings" panose="05000000000000000000" pitchFamily="2" charset="2"/>
              <a:buChar char="Ø"/>
            </a:pPr>
            <a:endParaRPr lang="en-US" dirty="0">
              <a:solidFill>
                <a:schemeClr val="tx1"/>
              </a:solidFill>
              <a:latin typeface="Calibri" pitchFamily="34" charset="0"/>
            </a:endParaRPr>
          </a:p>
          <a:p>
            <a:pPr>
              <a:buFont typeface="Wingdings" panose="05000000000000000000" pitchFamily="2" charset="2"/>
              <a:buChar char="Ø"/>
            </a:pPr>
            <a:r>
              <a:rPr lang="en-US" dirty="0">
                <a:solidFill>
                  <a:schemeClr val="tx1"/>
                </a:solidFill>
                <a:latin typeface="Calibri" pitchFamily="34" charset="0"/>
              </a:rPr>
              <a:t>You MUST submit the CPT request before the end of the Add/Drop period.</a:t>
            </a:r>
          </a:p>
          <a:p>
            <a:pPr>
              <a:buFont typeface="Wingdings" panose="05000000000000000000" pitchFamily="2" charset="2"/>
              <a:buChar char="Ø"/>
            </a:pPr>
            <a:endParaRPr lang="en-US" dirty="0">
              <a:solidFill>
                <a:schemeClr val="tx1"/>
              </a:solidFill>
              <a:latin typeface="Calibri" pitchFamily="34" charset="0"/>
            </a:endParaRPr>
          </a:p>
          <a:p>
            <a:pPr>
              <a:buFont typeface="Wingdings" panose="05000000000000000000" pitchFamily="2" charset="2"/>
              <a:buChar char="Ø"/>
            </a:pPr>
            <a:r>
              <a:rPr lang="en-US" dirty="0">
                <a:solidFill>
                  <a:schemeClr val="tx1"/>
                </a:solidFill>
                <a:latin typeface="Calibri" pitchFamily="34" charset="0"/>
              </a:rPr>
              <a:t>If the CPT is offered through TWU’s Internship </a:t>
            </a:r>
            <a:r>
              <a:rPr lang="en-US" dirty="0" smtClean="0">
                <a:solidFill>
                  <a:schemeClr val="tx1"/>
                </a:solidFill>
                <a:latin typeface="Calibri" pitchFamily="34" charset="0"/>
              </a:rPr>
              <a:t>Program</a:t>
            </a:r>
            <a:r>
              <a:rPr lang="en-US" dirty="0">
                <a:solidFill>
                  <a:schemeClr val="tx1"/>
                </a:solidFill>
                <a:latin typeface="Calibri" pitchFamily="34" charset="0"/>
              </a:rPr>
              <a:t>, you must complete an International Student Verification form for </a:t>
            </a:r>
            <a:r>
              <a:rPr lang="en-US" dirty="0" smtClean="0">
                <a:solidFill>
                  <a:schemeClr val="tx1"/>
                </a:solidFill>
                <a:latin typeface="Calibri" pitchFamily="34" charset="0"/>
              </a:rPr>
              <a:t>the Internships office as </a:t>
            </a:r>
            <a:r>
              <a:rPr lang="en-US" dirty="0">
                <a:solidFill>
                  <a:schemeClr val="tx1"/>
                </a:solidFill>
                <a:latin typeface="Calibri" pitchFamily="34" charset="0"/>
              </a:rPr>
              <a:t>well as the CPT request for ISSS.</a:t>
            </a:r>
          </a:p>
          <a:p>
            <a:pPr>
              <a:buFont typeface="Wingdings" panose="05000000000000000000" pitchFamily="2" charset="2"/>
              <a:buChar char="Ø"/>
            </a:pPr>
            <a:endParaRPr lang="en-US" dirty="0">
              <a:solidFill>
                <a:schemeClr val="tx1"/>
              </a:solidFill>
              <a:latin typeface="Calibri" pitchFamily="34" charset="0"/>
            </a:endParaRPr>
          </a:p>
          <a:p>
            <a:endParaRPr lang="en-US" dirty="0"/>
          </a:p>
        </p:txBody>
      </p:sp>
    </p:spTree>
    <p:extLst>
      <p:ext uri="{BB962C8B-B14F-4D97-AF65-F5344CB8AC3E}">
        <p14:creationId xmlns:p14="http://schemas.microsoft.com/office/powerpoint/2010/main" val="261945479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609600"/>
            <a:ext cx="7024744" cy="762000"/>
          </a:xfrm>
        </p:spPr>
        <p:txBody>
          <a:bodyPr>
            <a:normAutofit/>
          </a:bodyPr>
          <a:lstStyle/>
          <a:p>
            <a:pPr algn="ctr"/>
            <a:r>
              <a:rPr lang="en-US" sz="3200" b="1" dirty="0">
                <a:latin typeface="Calibri" panose="020F0502020204030204" pitchFamily="34" charset="0"/>
              </a:rPr>
              <a:t>Questions?</a:t>
            </a:r>
          </a:p>
        </p:txBody>
      </p:sp>
      <p:sp>
        <p:nvSpPr>
          <p:cNvPr id="3" name="Content Placeholder 2"/>
          <p:cNvSpPr>
            <a:spLocks noGrp="1"/>
          </p:cNvSpPr>
          <p:nvPr>
            <p:ph idx="1"/>
          </p:nvPr>
        </p:nvSpPr>
        <p:spPr>
          <a:xfrm>
            <a:off x="1066800" y="1600200"/>
            <a:ext cx="6777317" cy="3508977"/>
          </a:xfrm>
        </p:spPr>
        <p:txBody>
          <a:bodyPr/>
          <a:lstStyle/>
          <a:p>
            <a:pPr>
              <a:buFont typeface="Wingdings" panose="05000000000000000000" pitchFamily="2" charset="2"/>
              <a:buChar char="v"/>
            </a:pPr>
            <a:r>
              <a:rPr lang="en-US" dirty="0">
                <a:latin typeface="Calibri" panose="020F0502020204030204" pitchFamily="34" charset="0"/>
              </a:rPr>
              <a:t>Contact International Student and Scholar Services (</a:t>
            </a:r>
            <a:r>
              <a:rPr lang="en-US" dirty="0" err="1">
                <a:latin typeface="Calibri" panose="020F0502020204030204" pitchFamily="34" charset="0"/>
              </a:rPr>
              <a:t>ISSS</a:t>
            </a:r>
            <a:r>
              <a:rPr lang="en-US" dirty="0">
                <a:latin typeface="Calibri" panose="020F0502020204030204" pitchFamily="34" charset="0"/>
              </a:rPr>
              <a:t>) </a:t>
            </a:r>
          </a:p>
          <a:p>
            <a:pPr lvl="1">
              <a:buFont typeface="Wingdings" panose="05000000000000000000" pitchFamily="2" charset="2"/>
              <a:buChar char="v"/>
            </a:pPr>
            <a:r>
              <a:rPr lang="en-US" dirty="0">
                <a:latin typeface="Calibri" panose="020F0502020204030204" pitchFamily="34" charset="0"/>
              </a:rPr>
              <a:t>940-898-3338</a:t>
            </a:r>
          </a:p>
          <a:p>
            <a:pPr lvl="1">
              <a:buFont typeface="Wingdings" panose="05000000000000000000" pitchFamily="2" charset="2"/>
              <a:buChar char="v"/>
            </a:pPr>
            <a:r>
              <a:rPr lang="en-US" dirty="0">
                <a:latin typeface="Calibri" panose="020F0502020204030204" pitchFamily="34" charset="0"/>
                <a:hlinkClick r:id="rId2"/>
              </a:rPr>
              <a:t>intloffice@twu.edu</a:t>
            </a:r>
            <a:endParaRPr lang="en-US" dirty="0">
              <a:latin typeface="Calibri" panose="020F0502020204030204" pitchFamily="34" charset="0"/>
            </a:endParaRPr>
          </a:p>
          <a:p>
            <a:pPr lvl="1">
              <a:buFont typeface="Wingdings" panose="05000000000000000000" pitchFamily="2" charset="2"/>
              <a:buChar char="v"/>
            </a:pPr>
            <a:r>
              <a:rPr lang="en-US" dirty="0" smtClean="0">
                <a:latin typeface="Calibri" panose="020F0502020204030204" pitchFamily="34" charset="0"/>
              </a:rPr>
              <a:t>OMB 112</a:t>
            </a:r>
            <a:endParaRPr lang="en-US" dirty="0">
              <a:latin typeface="Calibri" panose="020F0502020204030204" pitchFamily="34" charset="0"/>
            </a:endParaRPr>
          </a:p>
          <a:p>
            <a:pPr lvl="1">
              <a:buFont typeface="Wingdings" panose="05000000000000000000" pitchFamily="2" charset="2"/>
              <a:buChar char="v"/>
            </a:pPr>
            <a:endParaRPr lang="en-US" dirty="0">
              <a:latin typeface="Calibri" panose="020F0502020204030204" pitchFamily="34" charset="0"/>
            </a:endParaRPr>
          </a:p>
          <a:p>
            <a:pPr lvl="1">
              <a:buFont typeface="Wingdings" panose="05000000000000000000" pitchFamily="2" charset="2"/>
              <a:buChar char="v"/>
            </a:pPr>
            <a:r>
              <a:rPr lang="en-US" dirty="0" smtClean="0">
                <a:latin typeface="Calibri" panose="020F0502020204030204" pitchFamily="34" charset="0"/>
              </a:rPr>
              <a:t>Your </a:t>
            </a:r>
            <a:r>
              <a:rPr lang="en-US" dirty="0">
                <a:latin typeface="Calibri" panose="020F0502020204030204" pitchFamily="34" charset="0"/>
              </a:rPr>
              <a:t>DSO is happy to meet with you via </a:t>
            </a:r>
            <a:r>
              <a:rPr lang="en-US" dirty="0" smtClean="0">
                <a:latin typeface="Calibri" panose="020F0502020204030204" pitchFamily="34" charset="0"/>
              </a:rPr>
              <a:t>Teams</a:t>
            </a:r>
            <a:r>
              <a:rPr lang="en-US" dirty="0" smtClean="0">
                <a:latin typeface="Calibri" panose="020F0502020204030204" pitchFamily="34" charset="0"/>
              </a:rPr>
              <a:t>, </a:t>
            </a:r>
            <a:r>
              <a:rPr lang="en-US" dirty="0">
                <a:latin typeface="Calibri" panose="020F0502020204030204" pitchFamily="34" charset="0"/>
              </a:rPr>
              <a:t>Google Meets, or in person; please call or email for an appointment. </a:t>
            </a:r>
          </a:p>
        </p:txBody>
      </p:sp>
    </p:spTree>
    <p:extLst>
      <p:ext uri="{BB962C8B-B14F-4D97-AF65-F5344CB8AC3E}">
        <p14:creationId xmlns:p14="http://schemas.microsoft.com/office/powerpoint/2010/main" val="25628975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724936"/>
          </a:xfrm>
        </p:spPr>
        <p:txBody>
          <a:bodyPr>
            <a:normAutofit/>
          </a:bodyPr>
          <a:lstStyle/>
          <a:p>
            <a:pPr algn="ctr"/>
            <a:r>
              <a:rPr lang="en-US" sz="3200" b="1" dirty="0" err="1">
                <a:latin typeface="Calibri" panose="020F0502020204030204" pitchFamily="34" charset="0"/>
                <a:cs typeface="Calibri" panose="020F0502020204030204" pitchFamily="34" charset="0"/>
              </a:rPr>
              <a:t>CPT</a:t>
            </a:r>
            <a:r>
              <a:rPr lang="en-US" sz="3200" b="1" dirty="0">
                <a:latin typeface="Calibri" panose="020F0502020204030204" pitchFamily="34" charset="0"/>
                <a:cs typeface="Calibri" panose="020F0502020204030204" pitchFamily="34" charset="0"/>
              </a:rPr>
              <a:t> Regulation</a:t>
            </a:r>
          </a:p>
        </p:txBody>
      </p:sp>
      <p:sp>
        <p:nvSpPr>
          <p:cNvPr id="3" name="Content Placeholder 2"/>
          <p:cNvSpPr>
            <a:spLocks noGrp="1"/>
          </p:cNvSpPr>
          <p:nvPr>
            <p:ph idx="1"/>
          </p:nvPr>
        </p:nvSpPr>
        <p:spPr>
          <a:xfrm>
            <a:off x="1219200" y="1905810"/>
            <a:ext cx="6781800" cy="3926820"/>
          </a:xfrm>
        </p:spPr>
        <p:txBody>
          <a:bodyPr>
            <a:normAutofit/>
          </a:bodyPr>
          <a:lstStyle/>
          <a:p>
            <a:r>
              <a:rPr lang="en-US" dirty="0">
                <a:latin typeface="Calibri" panose="020F0502020204030204" pitchFamily="34" charset="0"/>
                <a:cs typeface="Calibri" panose="020F0502020204030204" pitchFamily="34" charset="0"/>
              </a:rPr>
              <a:t>F-1 regulations prohibit students from working off-campus without prior permission from a Designated School Official (DSO) authorized by the U.S. State Department. </a:t>
            </a:r>
          </a:p>
          <a:p>
            <a:endParaRPr lang="en-US" dirty="0">
              <a:latin typeface="Calibri" panose="020F0502020204030204" pitchFamily="34" charset="0"/>
              <a:cs typeface="Calibri" panose="020F0502020204030204" pitchFamily="34" charset="0"/>
            </a:endParaRPr>
          </a:p>
          <a:p>
            <a:r>
              <a:rPr lang="en-US" dirty="0">
                <a:latin typeface="Calibri" panose="020F0502020204030204" pitchFamily="34" charset="0"/>
                <a:cs typeface="Calibri" panose="020F0502020204030204" pitchFamily="34" charset="0"/>
              </a:rPr>
              <a:t>This permission is given by the DSO through the approval of Curricular Practical Training (</a:t>
            </a:r>
            <a:r>
              <a:rPr lang="en-US" dirty="0" err="1">
                <a:latin typeface="Calibri" panose="020F0502020204030204" pitchFamily="34" charset="0"/>
                <a:cs typeface="Calibri" panose="020F0502020204030204" pitchFamily="34" charset="0"/>
              </a:rPr>
              <a:t>CPT</a:t>
            </a:r>
            <a:r>
              <a:rPr lang="en-US" dirty="0">
                <a:latin typeface="Calibri" panose="020F0502020204030204" pitchFamily="34" charset="0"/>
                <a:cs typeface="Calibri" panose="020F0502020204030204" pitchFamily="34" charset="0"/>
              </a:rPr>
              <a:t>). </a:t>
            </a:r>
          </a:p>
        </p:txBody>
      </p:sp>
      <p:sp>
        <p:nvSpPr>
          <p:cNvPr id="4" name="Rectangle 3"/>
          <p:cNvSpPr/>
          <p:nvPr/>
        </p:nvSpPr>
        <p:spPr>
          <a:xfrm>
            <a:off x="1219200" y="874455"/>
            <a:ext cx="6781800" cy="369332"/>
          </a:xfrm>
          <a:prstGeom prst="rect">
            <a:avLst/>
          </a:prstGeom>
        </p:spPr>
        <p:txBody>
          <a:bodyPr wrap="square">
            <a:spAutoFit/>
          </a:bodyPr>
          <a:lstStyle/>
          <a:p>
            <a:pPr marL="0" marR="0">
              <a:spcBef>
                <a:spcPts val="0"/>
              </a:spcBef>
              <a:spcAft>
                <a:spcPts val="0"/>
              </a:spcAft>
            </a:pPr>
            <a:r>
              <a:rPr lang="en-US" dirty="0">
                <a:latin typeface="Times New Roman" panose="02020603050405020304" pitchFamily="18" charset="0"/>
                <a:ea typeface="Calibri" panose="020F0502020204030204" pitchFamily="34" charset="0"/>
              </a:rPr>
              <a:t>. </a:t>
            </a:r>
            <a:endParaRPr lang="en-US" sz="1800" dirty="0">
              <a:effectLst/>
              <a:latin typeface="Times New Roman" panose="02020603050405020304" pitchFamily="18" charset="0"/>
              <a:ea typeface="Calibri" panose="020F0502020204030204" pitchFamily="34" charset="0"/>
            </a:endParaRPr>
          </a:p>
        </p:txBody>
      </p:sp>
    </p:spTree>
    <p:extLst>
      <p:ext uri="{BB962C8B-B14F-4D97-AF65-F5344CB8AC3E}">
        <p14:creationId xmlns:p14="http://schemas.microsoft.com/office/powerpoint/2010/main" val="6537209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801136"/>
          </a:xfrm>
        </p:spPr>
        <p:txBody>
          <a:bodyPr>
            <a:normAutofit/>
          </a:bodyPr>
          <a:lstStyle/>
          <a:p>
            <a:pPr algn="ctr"/>
            <a:r>
              <a:rPr lang="en-US" sz="3200" b="1" dirty="0" err="1">
                <a:latin typeface="Calibri" panose="020F0502020204030204" pitchFamily="34" charset="0"/>
                <a:cs typeface="Calibri" panose="020F0502020204030204" pitchFamily="34" charset="0"/>
              </a:rPr>
              <a:t>CPT</a:t>
            </a:r>
            <a:r>
              <a:rPr lang="en-US" sz="3200" b="1" dirty="0">
                <a:latin typeface="Calibri" panose="020F0502020204030204" pitchFamily="34" charset="0"/>
                <a:cs typeface="Calibri" panose="020F0502020204030204" pitchFamily="34" charset="0"/>
              </a:rPr>
              <a:t> Regulation</a:t>
            </a:r>
            <a:endParaRPr lang="en-US" sz="3200" dirty="0">
              <a:latin typeface="Calibri" panose="020F0502020204030204" pitchFamily="34" charset="0"/>
              <a:cs typeface="Calibri" panose="020F0502020204030204" pitchFamily="34" charset="0"/>
            </a:endParaRPr>
          </a:p>
        </p:txBody>
      </p:sp>
      <p:sp>
        <p:nvSpPr>
          <p:cNvPr id="3" name="Content Placeholder 2"/>
          <p:cNvSpPr>
            <a:spLocks noGrp="1"/>
          </p:cNvSpPr>
          <p:nvPr>
            <p:ph idx="1"/>
          </p:nvPr>
        </p:nvSpPr>
        <p:spPr>
          <a:xfrm>
            <a:off x="1371600" y="2323652"/>
            <a:ext cx="6477000" cy="3508977"/>
          </a:xfrm>
        </p:spPr>
        <p:txBody>
          <a:bodyPr/>
          <a:lstStyle/>
          <a:p>
            <a:r>
              <a:rPr lang="en-US" dirty="0">
                <a:latin typeface="Calibri" panose="020F0502020204030204" pitchFamily="34" charset="0"/>
                <a:cs typeface="Calibri" panose="020F0502020204030204" pitchFamily="34" charset="0"/>
              </a:rPr>
              <a:t>Per the regulation: </a:t>
            </a:r>
            <a:r>
              <a:rPr lang="en-US" i="1" dirty="0">
                <a:latin typeface="Calibri" panose="020F0502020204030204" pitchFamily="34" charset="0"/>
                <a:cs typeface="Calibri" panose="020F0502020204030204" pitchFamily="34" charset="0"/>
              </a:rPr>
              <a:t>Curricular practical training is defined to be alternative work/study, internship, cooperative education, or other type of required internship or practicum that is offered by sponsoring employers through cooperative agreements with the school. </a:t>
            </a:r>
            <a:endParaRPr lang="en-US"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230277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801136"/>
          </a:xfrm>
        </p:spPr>
        <p:txBody>
          <a:bodyPr>
            <a:normAutofit/>
          </a:bodyPr>
          <a:lstStyle/>
          <a:p>
            <a:pPr algn="ctr"/>
            <a:r>
              <a:rPr lang="en-US" sz="3200" b="1" dirty="0" err="1">
                <a:latin typeface="Calibri" panose="020F0502020204030204" pitchFamily="34" charset="0"/>
                <a:cs typeface="Calibri" panose="020F0502020204030204" pitchFamily="34" charset="0"/>
              </a:rPr>
              <a:t>CPT</a:t>
            </a:r>
            <a:r>
              <a:rPr lang="en-US" sz="3200" b="1" dirty="0">
                <a:latin typeface="Calibri" panose="020F0502020204030204" pitchFamily="34" charset="0"/>
                <a:cs typeface="Calibri" panose="020F0502020204030204" pitchFamily="34" charset="0"/>
              </a:rPr>
              <a:t> Regulation</a:t>
            </a:r>
            <a:endParaRPr lang="en-US" sz="3200" dirty="0">
              <a:latin typeface="Calibri" panose="020F0502020204030204" pitchFamily="34" charset="0"/>
              <a:cs typeface="Calibri" panose="020F0502020204030204" pitchFamily="34" charset="0"/>
            </a:endParaRPr>
          </a:p>
        </p:txBody>
      </p:sp>
      <p:sp>
        <p:nvSpPr>
          <p:cNvPr id="3" name="Content Placeholder 2"/>
          <p:cNvSpPr>
            <a:spLocks noGrp="1"/>
          </p:cNvSpPr>
          <p:nvPr>
            <p:ph idx="1"/>
          </p:nvPr>
        </p:nvSpPr>
        <p:spPr>
          <a:xfrm>
            <a:off x="1371600" y="2323652"/>
            <a:ext cx="6477000" cy="3508977"/>
          </a:xfrm>
        </p:spPr>
        <p:txBody>
          <a:bodyPr>
            <a:normAutofit/>
          </a:bodyPr>
          <a:lstStyle/>
          <a:p>
            <a:r>
              <a:rPr lang="en-US" dirty="0" err="1">
                <a:latin typeface="Calibri" panose="020F0502020204030204" pitchFamily="34" charset="0"/>
                <a:cs typeface="Calibri" panose="020F0502020204030204" pitchFamily="34" charset="0"/>
              </a:rPr>
              <a:t>CPT</a:t>
            </a:r>
            <a:r>
              <a:rPr lang="en-US" dirty="0">
                <a:latin typeface="Calibri" panose="020F0502020204030204" pitchFamily="34" charset="0"/>
                <a:cs typeface="Calibri" panose="020F0502020204030204" pitchFamily="34" charset="0"/>
              </a:rPr>
              <a:t> permission satisfies the need for the Department of Homeland Security to know where a student is studying, working, etc. at all times. </a:t>
            </a:r>
          </a:p>
          <a:p>
            <a:endParaRPr lang="en-US"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8630283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295400"/>
            <a:ext cx="7024744" cy="875264"/>
          </a:xfrm>
        </p:spPr>
        <p:txBody>
          <a:bodyPr>
            <a:normAutofit fontScale="90000"/>
          </a:bodyPr>
          <a:lstStyle/>
          <a:p>
            <a:pPr algn="ctr" eaLnBrk="1" fontAlgn="auto" hangingPunct="1">
              <a:spcAft>
                <a:spcPts val="0"/>
              </a:spcAft>
              <a:defRPr/>
            </a:pPr>
            <a:r>
              <a:rPr lang="en-US" sz="3200" dirty="0"/>
              <a:t/>
            </a:r>
            <a:br>
              <a:rPr lang="en-US" sz="3200" dirty="0"/>
            </a:br>
            <a:r>
              <a:rPr lang="en-US" sz="3200" dirty="0"/>
              <a:t/>
            </a:r>
            <a:br>
              <a:rPr lang="en-US" sz="3200" dirty="0"/>
            </a:br>
            <a:r>
              <a:rPr lang="en-US" sz="3600" b="1" dirty="0">
                <a:latin typeface="Calibri" pitchFamily="34" charset="0"/>
              </a:rPr>
              <a:t>Purpose of Curricular Practical Training (CPT)</a:t>
            </a:r>
            <a:br>
              <a:rPr lang="en-US" sz="3600" b="1" dirty="0">
                <a:latin typeface="Calibri" pitchFamily="34" charset="0"/>
              </a:rPr>
            </a:br>
            <a:endParaRPr lang="en-US" sz="3600" b="1" dirty="0">
              <a:latin typeface="Calibri" pitchFamily="34" charset="0"/>
            </a:endParaRPr>
          </a:p>
        </p:txBody>
      </p:sp>
      <p:sp>
        <p:nvSpPr>
          <p:cNvPr id="13314" name="Content Placeholder 2"/>
          <p:cNvSpPr>
            <a:spLocks noGrp="1"/>
          </p:cNvSpPr>
          <p:nvPr>
            <p:ph idx="1"/>
          </p:nvPr>
        </p:nvSpPr>
        <p:spPr>
          <a:xfrm>
            <a:off x="1143000" y="1905000"/>
            <a:ext cx="6777317" cy="3508977"/>
          </a:xfrm>
        </p:spPr>
        <p:txBody>
          <a:bodyPr>
            <a:normAutofit/>
          </a:bodyPr>
          <a:lstStyle/>
          <a:p>
            <a:pPr eaLnBrk="1" hangingPunct="1">
              <a:buFont typeface="Arial" charset="0"/>
              <a:buNone/>
            </a:pPr>
            <a:endParaRPr lang="en-US" sz="2800" dirty="0">
              <a:solidFill>
                <a:schemeClr val="tx1"/>
              </a:solidFill>
              <a:latin typeface="Calibri" pitchFamily="34" charset="0"/>
            </a:endParaRPr>
          </a:p>
          <a:p>
            <a:pPr>
              <a:buFont typeface="Courier New" panose="02070309020205020404" pitchFamily="49" charset="0"/>
              <a:buChar char="o"/>
            </a:pPr>
            <a:r>
              <a:rPr lang="en-US" dirty="0">
                <a:solidFill>
                  <a:schemeClr val="tx1"/>
                </a:solidFill>
                <a:latin typeface="Calibri" pitchFamily="34" charset="0"/>
              </a:rPr>
              <a:t>To engage in temporary employment to gain practical experience directly related to the field of study.</a:t>
            </a:r>
          </a:p>
          <a:p>
            <a:pPr>
              <a:buFont typeface="Courier New" panose="02070309020205020404" pitchFamily="49" charset="0"/>
              <a:buChar char="o"/>
            </a:pPr>
            <a:r>
              <a:rPr lang="en-US" dirty="0">
                <a:solidFill>
                  <a:schemeClr val="tx1"/>
                </a:solidFill>
                <a:latin typeface="Calibri" pitchFamily="34" charset="0"/>
              </a:rPr>
              <a:t>It can also serve as a networking tool for future employment through OPT.</a:t>
            </a:r>
          </a:p>
          <a:p>
            <a:pPr>
              <a:buFont typeface="Courier New" panose="02070309020205020404" pitchFamily="49" charset="0"/>
              <a:buChar char="o"/>
            </a:pPr>
            <a:endParaRPr lang="en-US" dirty="0">
              <a:solidFill>
                <a:schemeClr val="tx1"/>
              </a:solidFill>
              <a:latin typeface="Calibri" pitchFamily="34" charset="0"/>
            </a:endParaRPr>
          </a:p>
          <a:p>
            <a:pPr eaLnBrk="1" hangingPunct="1">
              <a:buFont typeface="Arial" charset="0"/>
              <a:buNone/>
            </a:pPr>
            <a:endParaRPr lang="en-US" dirty="0">
              <a:solidFill>
                <a:schemeClr val="tx1"/>
              </a:solidFill>
            </a:endParaRPr>
          </a:p>
        </p:txBody>
      </p:sp>
    </p:spTree>
  </p:cSld>
  <p:clrMapOvr>
    <a:masterClrMapping/>
  </p:clrMapOvr>
  <p:transition spd="slow">
    <p:dissolv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685800"/>
            <a:ext cx="7024744" cy="1143000"/>
          </a:xfrm>
        </p:spPr>
        <p:txBody>
          <a:bodyPr>
            <a:normAutofit fontScale="90000"/>
          </a:bodyPr>
          <a:lstStyle/>
          <a:p>
            <a:pPr algn="ctr" eaLnBrk="1" fontAlgn="auto" hangingPunct="1">
              <a:spcAft>
                <a:spcPts val="0"/>
              </a:spcAft>
              <a:defRPr/>
            </a:pPr>
            <a:r>
              <a:rPr lang="en-US" sz="3600" dirty="0"/>
              <a:t/>
            </a:r>
            <a:br>
              <a:rPr lang="en-US" sz="3600" dirty="0"/>
            </a:br>
            <a:r>
              <a:rPr lang="en-US" sz="3600" b="1" dirty="0">
                <a:latin typeface="Calibri" panose="020F0502020204030204" pitchFamily="34" charset="0"/>
              </a:rPr>
              <a:t>CPT Eligibility</a:t>
            </a:r>
            <a:r>
              <a:rPr lang="en-US" dirty="0"/>
              <a:t/>
            </a:r>
            <a:br>
              <a:rPr lang="en-US" dirty="0"/>
            </a:br>
            <a:endParaRPr lang="en-US" dirty="0"/>
          </a:p>
        </p:txBody>
      </p:sp>
      <p:sp>
        <p:nvSpPr>
          <p:cNvPr id="14338" name="Content Placeholder 2"/>
          <p:cNvSpPr>
            <a:spLocks noGrp="1"/>
          </p:cNvSpPr>
          <p:nvPr>
            <p:ph idx="1"/>
          </p:nvPr>
        </p:nvSpPr>
        <p:spPr>
          <a:xfrm>
            <a:off x="1066800" y="1600200"/>
            <a:ext cx="6777317" cy="3508977"/>
          </a:xfrm>
        </p:spPr>
        <p:txBody>
          <a:bodyPr>
            <a:normAutofit fontScale="77500" lnSpcReduction="20000"/>
          </a:bodyPr>
          <a:lstStyle/>
          <a:p>
            <a:pPr eaLnBrk="1" hangingPunct="1">
              <a:buFont typeface="Arial" charset="0"/>
              <a:buNone/>
            </a:pPr>
            <a:r>
              <a:rPr lang="en-US" dirty="0"/>
              <a:t>	</a:t>
            </a:r>
          </a:p>
          <a:p>
            <a:pPr eaLnBrk="1" hangingPunct="1">
              <a:buFont typeface="Wingdings" pitchFamily="2" charset="2"/>
              <a:buChar char="ü"/>
            </a:pPr>
            <a:r>
              <a:rPr lang="en-US" sz="3000" dirty="0">
                <a:solidFill>
                  <a:schemeClr val="tx1"/>
                </a:solidFill>
                <a:latin typeface="Calibri" pitchFamily="34" charset="0"/>
              </a:rPr>
              <a:t>Must be in valid F-1 status</a:t>
            </a:r>
          </a:p>
          <a:p>
            <a:pPr eaLnBrk="1" hangingPunct="1">
              <a:buFont typeface="Wingdings" pitchFamily="2" charset="2"/>
              <a:buChar char="ü"/>
            </a:pPr>
            <a:endParaRPr lang="en-US" sz="3000" dirty="0">
              <a:solidFill>
                <a:schemeClr val="tx1"/>
              </a:solidFill>
              <a:latin typeface="Calibri" pitchFamily="34" charset="0"/>
            </a:endParaRPr>
          </a:p>
          <a:p>
            <a:pPr eaLnBrk="1" hangingPunct="1">
              <a:buFont typeface="Wingdings" pitchFamily="2" charset="2"/>
              <a:buChar char="ü"/>
            </a:pPr>
            <a:r>
              <a:rPr lang="en-US" sz="3000" dirty="0">
                <a:solidFill>
                  <a:schemeClr val="tx1"/>
                </a:solidFill>
                <a:latin typeface="Calibri" pitchFamily="34" charset="0"/>
              </a:rPr>
              <a:t>Must have been “lawfully enrolled” full-time </a:t>
            </a:r>
            <a:r>
              <a:rPr lang="en-US" sz="3000" dirty="0" smtClean="0">
                <a:solidFill>
                  <a:schemeClr val="tx1"/>
                </a:solidFill>
                <a:latin typeface="Calibri" pitchFamily="34" charset="0"/>
              </a:rPr>
              <a:t>in the U.S. for </a:t>
            </a:r>
            <a:r>
              <a:rPr lang="en-US" sz="3000" dirty="0">
                <a:solidFill>
                  <a:schemeClr val="tx1"/>
                </a:solidFill>
                <a:latin typeface="Calibri" pitchFamily="34" charset="0"/>
              </a:rPr>
              <a:t>one full academic year. Enrollment at another </a:t>
            </a:r>
            <a:r>
              <a:rPr lang="en-US" sz="3000" dirty="0" smtClean="0">
                <a:solidFill>
                  <a:schemeClr val="tx1"/>
                </a:solidFill>
                <a:latin typeface="Calibri" pitchFamily="34" charset="0"/>
              </a:rPr>
              <a:t>U.S. institution </a:t>
            </a:r>
            <a:r>
              <a:rPr lang="en-US" sz="3000" dirty="0">
                <a:solidFill>
                  <a:schemeClr val="tx1"/>
                </a:solidFill>
                <a:latin typeface="Calibri" pitchFamily="34" charset="0"/>
              </a:rPr>
              <a:t>counts toward this requirement.</a:t>
            </a:r>
          </a:p>
          <a:p>
            <a:pPr eaLnBrk="1" hangingPunct="1">
              <a:buFont typeface="Wingdings" pitchFamily="2" charset="2"/>
              <a:buChar char="ü"/>
            </a:pPr>
            <a:endParaRPr lang="en-US" sz="3000" dirty="0">
              <a:solidFill>
                <a:schemeClr val="tx1"/>
              </a:solidFill>
              <a:latin typeface="Calibri" pitchFamily="34" charset="0"/>
            </a:endParaRPr>
          </a:p>
          <a:p>
            <a:pPr eaLnBrk="1" hangingPunct="1">
              <a:buFont typeface="Wingdings" pitchFamily="2" charset="2"/>
              <a:buChar char="ü"/>
            </a:pPr>
            <a:r>
              <a:rPr lang="en-US" sz="3000" dirty="0">
                <a:solidFill>
                  <a:schemeClr val="tx1"/>
                </a:solidFill>
                <a:latin typeface="Calibri" pitchFamily="34" charset="0"/>
              </a:rPr>
              <a:t>Employment must be directly related to the field of study and appropriate to the degree level (Bachelor, Master, PhD)</a:t>
            </a:r>
          </a:p>
          <a:p>
            <a:pPr eaLnBrk="1" hangingPunct="1">
              <a:buFont typeface="Wingdings" pitchFamily="2" charset="2"/>
              <a:buChar char="ü"/>
            </a:pPr>
            <a:endParaRPr lang="en-US" sz="3000" dirty="0">
              <a:latin typeface="Calibri"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457200" y="381000"/>
            <a:ext cx="8229600" cy="792162"/>
          </a:xfrm>
        </p:spPr>
        <p:txBody>
          <a:bodyPr/>
          <a:lstStyle/>
          <a:p>
            <a:pPr algn="ctr" eaLnBrk="1" fontAlgn="auto" hangingPunct="1">
              <a:spcAft>
                <a:spcPts val="0"/>
              </a:spcAft>
              <a:defRPr/>
            </a:pPr>
            <a:r>
              <a:rPr lang="en-US" sz="3200" b="1" dirty="0">
                <a:solidFill>
                  <a:srgbClr val="C00000"/>
                </a:solidFill>
                <a:latin typeface="Calibri" pitchFamily="34" charset="0"/>
              </a:rPr>
              <a:t>CPT Eligibility</a:t>
            </a:r>
            <a:endParaRPr lang="en-US" b="1" dirty="0">
              <a:solidFill>
                <a:srgbClr val="C00000"/>
              </a:solidFill>
              <a:latin typeface="Calibri" pitchFamily="34" charset="0"/>
            </a:endParaRPr>
          </a:p>
        </p:txBody>
      </p:sp>
      <p:sp>
        <p:nvSpPr>
          <p:cNvPr id="3" name="Content Placeholder 2"/>
          <p:cNvSpPr>
            <a:spLocks noGrp="1"/>
          </p:cNvSpPr>
          <p:nvPr>
            <p:ph idx="1"/>
          </p:nvPr>
        </p:nvSpPr>
        <p:spPr>
          <a:xfrm>
            <a:off x="685800" y="1447800"/>
            <a:ext cx="7620000" cy="5029200"/>
          </a:xfrm>
        </p:spPr>
        <p:txBody>
          <a:bodyPr rtlCol="0">
            <a:normAutofit/>
          </a:bodyPr>
          <a:lstStyle/>
          <a:p>
            <a:pPr>
              <a:buFont typeface="Wingdings" panose="05000000000000000000" pitchFamily="2" charset="2"/>
              <a:buChar char="ü"/>
            </a:pPr>
            <a:r>
              <a:rPr lang="en-US" sz="2800" dirty="0">
                <a:solidFill>
                  <a:schemeClr val="tx1"/>
                </a:solidFill>
                <a:latin typeface="Calibri" pitchFamily="34" charset="0"/>
              </a:rPr>
              <a:t>Training that is required of all students in order to complete a degree always meets the requirement for CPT (example: required internship or practicum)</a:t>
            </a:r>
          </a:p>
          <a:p>
            <a:pPr>
              <a:buFont typeface="Wingdings" panose="05000000000000000000" pitchFamily="2" charset="2"/>
              <a:buChar char="ü"/>
            </a:pPr>
            <a:r>
              <a:rPr lang="en-US" sz="2800" dirty="0">
                <a:solidFill>
                  <a:schemeClr val="tx1"/>
                </a:solidFill>
                <a:latin typeface="Calibri" pitchFamily="34" charset="0"/>
              </a:rPr>
              <a:t>Training that is not </a:t>
            </a:r>
            <a:r>
              <a:rPr lang="en-US" sz="2800" b="1" dirty="0">
                <a:solidFill>
                  <a:schemeClr val="tx1"/>
                </a:solidFill>
                <a:latin typeface="Calibri" pitchFamily="34" charset="0"/>
              </a:rPr>
              <a:t>required</a:t>
            </a:r>
            <a:r>
              <a:rPr lang="en-US" sz="2800" dirty="0">
                <a:solidFill>
                  <a:schemeClr val="tx1"/>
                </a:solidFill>
                <a:latin typeface="Calibri" pitchFamily="34" charset="0"/>
              </a:rPr>
              <a:t> by the degree program may meet the requirements for CPT </a:t>
            </a:r>
            <a:r>
              <a:rPr lang="en-US" sz="2800" b="1" dirty="0">
                <a:solidFill>
                  <a:schemeClr val="tx1"/>
                </a:solidFill>
                <a:latin typeface="Calibri" pitchFamily="34" charset="0"/>
              </a:rPr>
              <a:t>if</a:t>
            </a:r>
            <a:r>
              <a:rPr lang="en-US" sz="2800" dirty="0">
                <a:solidFill>
                  <a:schemeClr val="tx1"/>
                </a:solidFill>
                <a:latin typeface="Calibri" pitchFamily="34" charset="0"/>
              </a:rPr>
              <a:t>:</a:t>
            </a:r>
          </a:p>
          <a:p>
            <a:pPr marL="1239012" lvl="3" indent="-457200">
              <a:lnSpc>
                <a:spcPct val="110000"/>
              </a:lnSpc>
              <a:buFont typeface="Arial" panose="020B0604020202020204" pitchFamily="34" charset="0"/>
              <a:buChar char="•"/>
              <a:defRPr/>
            </a:pPr>
            <a:r>
              <a:rPr lang="en-US" sz="2200" dirty="0">
                <a:solidFill>
                  <a:schemeClr val="tx1"/>
                </a:solidFill>
                <a:latin typeface="Calibri" pitchFamily="34" charset="0"/>
              </a:rPr>
              <a:t>you receive academic credit for the employment</a:t>
            </a:r>
          </a:p>
          <a:p>
            <a:pPr marL="1239012" lvl="3" indent="-457200">
              <a:lnSpc>
                <a:spcPct val="110000"/>
              </a:lnSpc>
              <a:buFont typeface="Arial" panose="020B0604020202020204" pitchFamily="34" charset="0"/>
              <a:buChar char="•"/>
              <a:defRPr/>
            </a:pPr>
            <a:r>
              <a:rPr lang="en-US" sz="2200" dirty="0">
                <a:solidFill>
                  <a:schemeClr val="tx1"/>
                </a:solidFill>
                <a:latin typeface="Calibri" pitchFamily="34" charset="0"/>
              </a:rPr>
              <a:t>it is an integral part of your </a:t>
            </a:r>
            <a:r>
              <a:rPr lang="en-US" sz="2200" dirty="0" smtClean="0">
                <a:solidFill>
                  <a:schemeClr val="tx1"/>
                </a:solidFill>
                <a:latin typeface="Calibri" pitchFamily="34" charset="0"/>
              </a:rPr>
              <a:t>studies</a:t>
            </a:r>
            <a:endParaRPr lang="en-US" sz="2200" dirty="0">
              <a:solidFill>
                <a:schemeClr val="tx1"/>
              </a:solidFill>
              <a:latin typeface="Calibri" pitchFamily="34" charset="0"/>
            </a:endParaRPr>
          </a:p>
          <a:p>
            <a:pPr marL="457200" indent="-457200" eaLnBrk="1" fontAlgn="auto" hangingPunct="1">
              <a:spcAft>
                <a:spcPts val="0"/>
              </a:spcAft>
              <a:buFont typeface="Wingdings" panose="05000000000000000000" pitchFamily="2" charset="2"/>
              <a:buChar char="ü"/>
              <a:defRPr/>
            </a:pPr>
            <a:endParaRPr lang="en-US" sz="2800" dirty="0">
              <a:solidFill>
                <a:schemeClr val="tx1"/>
              </a:solidFill>
              <a:latin typeface="Calibri" pitchFamily="34" charset="0"/>
            </a:endParaRPr>
          </a:p>
          <a:p>
            <a:pPr marL="201168" indent="-457200" eaLnBrk="1" fontAlgn="auto" hangingPunct="1">
              <a:spcAft>
                <a:spcPts val="0"/>
              </a:spcAft>
              <a:buFont typeface="Wingdings" panose="05000000000000000000" pitchFamily="2" charset="2"/>
              <a:buChar char="ü"/>
              <a:defRPr/>
            </a:pPr>
            <a:endParaRPr lang="en-US" sz="2800" dirty="0">
              <a:solidFill>
                <a:schemeClr val="tx1"/>
              </a:solidFill>
              <a:latin typeface="Calibri" pitchFamily="34" charset="0"/>
            </a:endParaRPr>
          </a:p>
          <a:p>
            <a:pPr marL="0" indent="0" eaLnBrk="1" fontAlgn="auto" hangingPunct="1">
              <a:lnSpc>
                <a:spcPct val="110000"/>
              </a:lnSpc>
              <a:spcAft>
                <a:spcPts val="0"/>
              </a:spcAft>
              <a:buNone/>
              <a:defRPr/>
            </a:pPr>
            <a:endParaRPr lang="en-US" sz="2400" dirty="0">
              <a:solidFill>
                <a:schemeClr val="tx1"/>
              </a:solidFill>
              <a:latin typeface="Calibri"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457200" y="685800"/>
            <a:ext cx="8229600" cy="563562"/>
          </a:xfrm>
        </p:spPr>
        <p:txBody>
          <a:bodyPr>
            <a:noAutofit/>
          </a:bodyPr>
          <a:lstStyle/>
          <a:p>
            <a:pPr algn="ctr" eaLnBrk="1" fontAlgn="auto" hangingPunct="1">
              <a:spcAft>
                <a:spcPts val="0"/>
              </a:spcAft>
              <a:defRPr/>
            </a:pPr>
            <a:r>
              <a:rPr lang="en-US" sz="3200" b="1" dirty="0">
                <a:solidFill>
                  <a:srgbClr val="C00000"/>
                </a:solidFill>
                <a:latin typeface="Calibri" panose="020F0502020204030204" pitchFamily="34" charset="0"/>
              </a:rPr>
              <a:t/>
            </a:r>
            <a:br>
              <a:rPr lang="en-US" sz="3200" b="1" dirty="0">
                <a:solidFill>
                  <a:srgbClr val="C00000"/>
                </a:solidFill>
                <a:latin typeface="Calibri" panose="020F0502020204030204" pitchFamily="34" charset="0"/>
              </a:rPr>
            </a:br>
            <a:r>
              <a:rPr lang="en-US" sz="3200" b="1" dirty="0">
                <a:solidFill>
                  <a:srgbClr val="C00000"/>
                </a:solidFill>
                <a:latin typeface="Calibri" panose="020F0502020204030204" pitchFamily="34" charset="0"/>
              </a:rPr>
              <a:t>Frequently Asked Questions</a:t>
            </a:r>
          </a:p>
        </p:txBody>
      </p:sp>
      <p:sp>
        <p:nvSpPr>
          <p:cNvPr id="9219" name="Content Placeholder 2"/>
          <p:cNvSpPr>
            <a:spLocks noGrp="1"/>
          </p:cNvSpPr>
          <p:nvPr>
            <p:ph idx="1"/>
          </p:nvPr>
        </p:nvSpPr>
        <p:spPr>
          <a:xfrm>
            <a:off x="1066800" y="1752600"/>
            <a:ext cx="6777317" cy="3508977"/>
          </a:xfrm>
        </p:spPr>
        <p:txBody>
          <a:bodyPr>
            <a:normAutofit lnSpcReduction="10000"/>
          </a:bodyPr>
          <a:lstStyle/>
          <a:p>
            <a:pPr indent="-342900" eaLnBrk="1" fontAlgn="auto" hangingPunct="1">
              <a:spcAft>
                <a:spcPts val="0"/>
              </a:spcAft>
              <a:buFont typeface="Wingdings" panose="05000000000000000000" pitchFamily="2" charset="2"/>
              <a:buChar char="q"/>
              <a:defRPr/>
            </a:pPr>
            <a:r>
              <a:rPr lang="en-US" dirty="0">
                <a:solidFill>
                  <a:schemeClr val="tx1"/>
                </a:solidFill>
                <a:latin typeface="Calibri" panose="020F0502020204030204" pitchFamily="34" charset="0"/>
              </a:rPr>
              <a:t>How does CPT affect my eligibility for Optional Practical Training (OPT)?</a:t>
            </a:r>
          </a:p>
          <a:p>
            <a:pPr marL="514350" indent="-514350" eaLnBrk="1" fontAlgn="auto" hangingPunct="1">
              <a:spcAft>
                <a:spcPts val="0"/>
              </a:spcAft>
              <a:buFont typeface="Wingdings" panose="05000000000000000000" pitchFamily="2" charset="2"/>
              <a:buChar char="q"/>
              <a:defRPr/>
            </a:pPr>
            <a:endParaRPr lang="en-US" dirty="0">
              <a:solidFill>
                <a:schemeClr val="tx1"/>
              </a:solidFill>
              <a:latin typeface="Calibri" panose="020F0502020204030204" pitchFamily="34" charset="0"/>
            </a:endParaRPr>
          </a:p>
          <a:p>
            <a:pPr marL="946341" lvl="2" indent="-342900" eaLnBrk="1" fontAlgn="auto" hangingPunct="1">
              <a:spcAft>
                <a:spcPts val="0"/>
              </a:spcAft>
              <a:buFont typeface="Wingdings" panose="05000000000000000000" pitchFamily="2" charset="2"/>
              <a:buChar char="Ø"/>
              <a:defRPr/>
            </a:pPr>
            <a:r>
              <a:rPr lang="en-US" sz="2400" dirty="0">
                <a:solidFill>
                  <a:schemeClr val="tx1"/>
                </a:solidFill>
                <a:latin typeface="Calibri" panose="020F0502020204030204" pitchFamily="34" charset="0"/>
              </a:rPr>
              <a:t>If you work 12 months or more of full-time CPT, you will </a:t>
            </a:r>
            <a:r>
              <a:rPr lang="en-US" sz="2400" u="sng" dirty="0" smtClean="0">
                <a:solidFill>
                  <a:schemeClr val="tx1"/>
                </a:solidFill>
                <a:latin typeface="Calibri" panose="020F0502020204030204" pitchFamily="34" charset="0"/>
              </a:rPr>
              <a:t>not</a:t>
            </a:r>
            <a:r>
              <a:rPr lang="en-US" sz="2400" dirty="0" smtClean="0">
                <a:solidFill>
                  <a:schemeClr val="tx1"/>
                </a:solidFill>
                <a:latin typeface="Calibri" panose="020F0502020204030204" pitchFamily="34" charset="0"/>
              </a:rPr>
              <a:t> </a:t>
            </a:r>
            <a:r>
              <a:rPr lang="en-US" sz="2400" dirty="0">
                <a:solidFill>
                  <a:schemeClr val="tx1"/>
                </a:solidFill>
                <a:latin typeface="Calibri" panose="020F0502020204030204" pitchFamily="34" charset="0"/>
              </a:rPr>
              <a:t>be eligible for </a:t>
            </a:r>
            <a:r>
              <a:rPr lang="en-US" sz="2400" dirty="0" smtClean="0">
                <a:solidFill>
                  <a:schemeClr val="tx1"/>
                </a:solidFill>
                <a:latin typeface="Calibri" panose="020F0502020204030204" pitchFamily="34" charset="0"/>
              </a:rPr>
              <a:t>OPT</a:t>
            </a:r>
            <a:endParaRPr lang="en-US" sz="2400" dirty="0">
              <a:solidFill>
                <a:schemeClr val="tx1"/>
              </a:solidFill>
              <a:latin typeface="Calibri" panose="020F0502020204030204" pitchFamily="34" charset="0"/>
            </a:endParaRPr>
          </a:p>
          <a:p>
            <a:pPr marL="452628" indent="-342900" eaLnBrk="1" fontAlgn="auto" hangingPunct="1">
              <a:spcAft>
                <a:spcPts val="0"/>
              </a:spcAft>
              <a:buFont typeface="Wingdings" panose="05000000000000000000" pitchFamily="2" charset="2"/>
              <a:buChar char="q"/>
              <a:defRPr/>
            </a:pPr>
            <a:endParaRPr lang="en-US" sz="2400" dirty="0">
              <a:solidFill>
                <a:schemeClr val="tx1"/>
              </a:solidFill>
              <a:latin typeface="Calibri" panose="020F0502020204030204" pitchFamily="34" charset="0"/>
            </a:endParaRPr>
          </a:p>
          <a:p>
            <a:pPr marL="946341" lvl="2" indent="-342900" eaLnBrk="1" fontAlgn="auto" hangingPunct="1">
              <a:spcAft>
                <a:spcPts val="0"/>
              </a:spcAft>
              <a:buFont typeface="Wingdings" panose="05000000000000000000" pitchFamily="2" charset="2"/>
              <a:buChar char="Ø"/>
              <a:defRPr/>
            </a:pPr>
            <a:r>
              <a:rPr lang="en-US" sz="2400" dirty="0">
                <a:solidFill>
                  <a:schemeClr val="tx1"/>
                </a:solidFill>
                <a:latin typeface="Calibri" panose="020F0502020204030204" pitchFamily="34" charset="0"/>
              </a:rPr>
              <a:t>Part-time CPT will have no effect on your eligibility for OPT, no matter how many semesters you use </a:t>
            </a:r>
            <a:r>
              <a:rPr lang="en-US" sz="2400" dirty="0" smtClean="0">
                <a:solidFill>
                  <a:schemeClr val="tx1"/>
                </a:solidFill>
                <a:latin typeface="Calibri" panose="020F0502020204030204" pitchFamily="34" charset="0"/>
              </a:rPr>
              <a:t>it</a:t>
            </a:r>
            <a:endParaRPr lang="en-US" sz="2400" dirty="0">
              <a:solidFill>
                <a:schemeClr val="tx1"/>
              </a:solidFill>
              <a:latin typeface="Calibri" panose="020F0502020204030204" pitchFamily="34" charset="0"/>
            </a:endParaRPr>
          </a:p>
          <a:p>
            <a:pPr marL="946341" lvl="2" indent="-342900" eaLnBrk="1" fontAlgn="auto" hangingPunct="1">
              <a:spcAft>
                <a:spcPts val="0"/>
              </a:spcAft>
              <a:buFont typeface="Wingdings" panose="05000000000000000000" pitchFamily="2" charset="2"/>
              <a:buChar char="q"/>
              <a:defRPr/>
            </a:pPr>
            <a:endParaRPr lang="en-US" sz="2400" dirty="0">
              <a:latin typeface="Calibri" panose="020F0502020204030204"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1066800" y="685800"/>
            <a:ext cx="7024744" cy="648736"/>
          </a:xfrm>
        </p:spPr>
        <p:txBody>
          <a:bodyPr/>
          <a:lstStyle/>
          <a:p>
            <a:pPr algn="ctr" eaLnBrk="1" fontAlgn="auto" hangingPunct="1">
              <a:spcAft>
                <a:spcPts val="0"/>
              </a:spcAft>
              <a:defRPr/>
            </a:pPr>
            <a:r>
              <a:rPr lang="en-US" sz="3200" b="1" dirty="0">
                <a:solidFill>
                  <a:srgbClr val="C00000"/>
                </a:solidFill>
                <a:latin typeface="Calibri" panose="020F0502020204030204" pitchFamily="34" charset="0"/>
              </a:rPr>
              <a:t>Frequently Asked Questions</a:t>
            </a:r>
            <a:endParaRPr lang="en-US" b="1" dirty="0">
              <a:solidFill>
                <a:srgbClr val="C00000"/>
              </a:solidFill>
              <a:latin typeface="Calibri" panose="020F0502020204030204" pitchFamily="34" charset="0"/>
            </a:endParaRPr>
          </a:p>
        </p:txBody>
      </p:sp>
      <p:sp>
        <p:nvSpPr>
          <p:cNvPr id="3" name="Content Placeholder 2"/>
          <p:cNvSpPr>
            <a:spLocks noGrp="1"/>
          </p:cNvSpPr>
          <p:nvPr>
            <p:ph idx="1"/>
          </p:nvPr>
        </p:nvSpPr>
        <p:spPr>
          <a:xfrm>
            <a:off x="990600" y="1524000"/>
            <a:ext cx="7162800" cy="4495800"/>
          </a:xfrm>
        </p:spPr>
        <p:txBody>
          <a:bodyPr>
            <a:normAutofit fontScale="62500" lnSpcReduction="20000"/>
          </a:bodyPr>
          <a:lstStyle/>
          <a:p>
            <a:pPr marL="457200" indent="-457200">
              <a:buFont typeface="Wingdings" panose="05000000000000000000" pitchFamily="2" charset="2"/>
              <a:buChar char="q"/>
            </a:pPr>
            <a:r>
              <a:rPr lang="en-US" sz="3100" dirty="0">
                <a:solidFill>
                  <a:schemeClr val="tx1"/>
                </a:solidFill>
                <a:latin typeface="Calibri" panose="020F0502020204030204" pitchFamily="34" charset="0"/>
              </a:rPr>
              <a:t>Do I have to be enrolled in a course to engage in CPT?</a:t>
            </a:r>
          </a:p>
          <a:p>
            <a:pPr marL="0" indent="0">
              <a:buNone/>
            </a:pPr>
            <a:r>
              <a:rPr lang="en-US" sz="3100" b="1" dirty="0">
                <a:solidFill>
                  <a:srgbClr val="C00000"/>
                </a:solidFill>
                <a:latin typeface="Calibri" panose="020F0502020204030204" pitchFamily="34" charset="0"/>
              </a:rPr>
              <a:t>	</a:t>
            </a:r>
            <a:r>
              <a:rPr lang="en-US" sz="3100" b="1" dirty="0" smtClean="0">
                <a:solidFill>
                  <a:srgbClr val="C00000"/>
                </a:solidFill>
                <a:latin typeface="Calibri" panose="020F0502020204030204" pitchFamily="34" charset="0"/>
              </a:rPr>
              <a:t>Yes.</a:t>
            </a:r>
            <a:r>
              <a:rPr lang="en-US" sz="3100" dirty="0" smtClean="0">
                <a:solidFill>
                  <a:schemeClr val="tx1"/>
                </a:solidFill>
                <a:latin typeface="Calibri" panose="020F0502020204030204" pitchFamily="34" charset="0"/>
              </a:rPr>
              <a:t> </a:t>
            </a:r>
            <a:r>
              <a:rPr lang="en-US" sz="3100" dirty="0">
                <a:solidFill>
                  <a:schemeClr val="tx1"/>
                </a:solidFill>
                <a:latin typeface="Calibri" panose="020F0502020204030204" pitchFamily="34" charset="0"/>
              </a:rPr>
              <a:t>You must be registered for an appropriate </a:t>
            </a:r>
            <a:r>
              <a:rPr lang="en-US" sz="3100" dirty="0" smtClean="0">
                <a:solidFill>
                  <a:schemeClr val="tx1"/>
                </a:solidFill>
                <a:latin typeface="Calibri" panose="020F0502020204030204" pitchFamily="34" charset="0"/>
              </a:rPr>
              <a:t>course </a:t>
            </a:r>
            <a:r>
              <a:rPr lang="en-US" sz="3100" dirty="0">
                <a:solidFill>
                  <a:schemeClr val="tx1"/>
                </a:solidFill>
                <a:latin typeface="Calibri" panose="020F0502020204030204" pitchFamily="34" charset="0"/>
              </a:rPr>
              <a:t>every </a:t>
            </a:r>
            <a:r>
              <a:rPr lang="en-US" sz="3100" dirty="0" smtClean="0">
                <a:solidFill>
                  <a:schemeClr val="tx1"/>
                </a:solidFill>
                <a:latin typeface="Calibri" panose="020F0502020204030204" pitchFamily="34" charset="0"/>
              </a:rPr>
              <a:t>	semester </a:t>
            </a:r>
            <a:r>
              <a:rPr lang="en-US" sz="3100" dirty="0">
                <a:solidFill>
                  <a:schemeClr val="tx1"/>
                </a:solidFill>
                <a:latin typeface="Calibri" panose="020F0502020204030204" pitchFamily="34" charset="0"/>
              </a:rPr>
              <a:t>in which practical </a:t>
            </a:r>
            <a:r>
              <a:rPr lang="en-US" sz="3100" dirty="0" smtClean="0">
                <a:solidFill>
                  <a:schemeClr val="tx1"/>
                </a:solidFill>
                <a:latin typeface="Calibri" panose="020F0502020204030204" pitchFamily="34" charset="0"/>
              </a:rPr>
              <a:t>training is </a:t>
            </a:r>
            <a:r>
              <a:rPr lang="en-US" sz="3100" dirty="0">
                <a:solidFill>
                  <a:schemeClr val="tx1"/>
                </a:solidFill>
                <a:latin typeface="Calibri" panose="020F0502020204030204" pitchFamily="34" charset="0"/>
              </a:rPr>
              <a:t>requested. CPT is </a:t>
            </a:r>
            <a:r>
              <a:rPr lang="en-US" sz="3100" dirty="0" smtClean="0">
                <a:solidFill>
                  <a:schemeClr val="tx1"/>
                </a:solidFill>
                <a:latin typeface="Calibri" panose="020F0502020204030204" pitchFamily="34" charset="0"/>
              </a:rPr>
              <a:t>	approved </a:t>
            </a:r>
            <a:r>
              <a:rPr lang="en-US" sz="3100" dirty="0">
                <a:solidFill>
                  <a:schemeClr val="tx1"/>
                </a:solidFill>
                <a:latin typeface="Calibri" panose="020F0502020204030204" pitchFamily="34" charset="0"/>
              </a:rPr>
              <a:t>for </a:t>
            </a:r>
            <a:r>
              <a:rPr lang="en-US" sz="3100" dirty="0" smtClean="0">
                <a:solidFill>
                  <a:schemeClr val="tx1"/>
                </a:solidFill>
                <a:latin typeface="Calibri" panose="020F0502020204030204" pitchFamily="34" charset="0"/>
              </a:rPr>
              <a:t>one semester at </a:t>
            </a:r>
            <a:r>
              <a:rPr lang="en-US" sz="3100" dirty="0">
                <a:solidFill>
                  <a:schemeClr val="tx1"/>
                </a:solidFill>
                <a:latin typeface="Calibri" panose="020F0502020204030204" pitchFamily="34" charset="0"/>
              </a:rPr>
              <a:t>a </a:t>
            </a:r>
            <a:r>
              <a:rPr lang="en-US" sz="3100" dirty="0" smtClean="0">
                <a:solidFill>
                  <a:schemeClr val="tx1"/>
                </a:solidFill>
                <a:latin typeface="Calibri" panose="020F0502020204030204" pitchFamily="34" charset="0"/>
              </a:rPr>
              <a:t>time</a:t>
            </a:r>
            <a:r>
              <a:rPr lang="en-US" sz="3100" dirty="0">
                <a:solidFill>
                  <a:schemeClr val="tx1"/>
                </a:solidFill>
                <a:latin typeface="Calibri" panose="020F0502020204030204" pitchFamily="34" charset="0"/>
              </a:rPr>
              <a:t>.</a:t>
            </a:r>
          </a:p>
          <a:p>
            <a:pPr marL="0" indent="0">
              <a:buNone/>
            </a:pPr>
            <a:endParaRPr lang="en-US" sz="3100" dirty="0">
              <a:solidFill>
                <a:schemeClr val="tx1"/>
              </a:solidFill>
              <a:latin typeface="Calibri" panose="020F0502020204030204" pitchFamily="34" charset="0"/>
            </a:endParaRPr>
          </a:p>
          <a:p>
            <a:pPr marL="457200" indent="-457200" eaLnBrk="1" fontAlgn="auto" hangingPunct="1">
              <a:spcAft>
                <a:spcPts val="0"/>
              </a:spcAft>
              <a:buFont typeface="Wingdings" panose="05000000000000000000" pitchFamily="2" charset="2"/>
              <a:buChar char="q"/>
              <a:defRPr/>
            </a:pPr>
            <a:r>
              <a:rPr lang="en-US" sz="3100" dirty="0">
                <a:solidFill>
                  <a:schemeClr val="tx1"/>
                </a:solidFill>
                <a:latin typeface="Calibri" panose="020F0502020204030204" pitchFamily="34" charset="0"/>
              </a:rPr>
              <a:t>Do I have to be enrolled in a course even when </a:t>
            </a:r>
            <a:r>
              <a:rPr lang="en-US" sz="3100" dirty="0" smtClean="0">
                <a:solidFill>
                  <a:schemeClr val="tx1"/>
                </a:solidFill>
                <a:latin typeface="Calibri" panose="020F0502020204030204" pitchFamily="34" charset="0"/>
              </a:rPr>
              <a:t>participating in a TWU Internship?</a:t>
            </a:r>
            <a:endParaRPr lang="en-US" sz="3100" dirty="0">
              <a:solidFill>
                <a:schemeClr val="tx1"/>
              </a:solidFill>
              <a:latin typeface="Calibri" panose="020F0502020204030204" pitchFamily="34" charset="0"/>
            </a:endParaRPr>
          </a:p>
          <a:p>
            <a:pPr marL="0" indent="0" eaLnBrk="1" fontAlgn="auto" hangingPunct="1">
              <a:spcAft>
                <a:spcPts val="0"/>
              </a:spcAft>
              <a:buNone/>
              <a:defRPr/>
            </a:pPr>
            <a:r>
              <a:rPr lang="en-US" sz="3100" b="1" dirty="0">
                <a:solidFill>
                  <a:schemeClr val="tx1"/>
                </a:solidFill>
                <a:latin typeface="Calibri" panose="020F0502020204030204" pitchFamily="34" charset="0"/>
              </a:rPr>
              <a:t>	</a:t>
            </a:r>
            <a:r>
              <a:rPr lang="en-US" sz="3100" b="1" dirty="0" smtClean="0">
                <a:solidFill>
                  <a:srgbClr val="C00000"/>
                </a:solidFill>
                <a:latin typeface="Calibri" panose="020F0502020204030204" pitchFamily="34" charset="0"/>
              </a:rPr>
              <a:t>Yes. </a:t>
            </a:r>
            <a:r>
              <a:rPr lang="en-US" sz="3100" dirty="0" smtClean="0">
                <a:solidFill>
                  <a:schemeClr val="tx1"/>
                </a:solidFill>
                <a:latin typeface="Calibri" panose="020F0502020204030204" pitchFamily="34" charset="0"/>
              </a:rPr>
              <a:t>CPT is curricular, meaning that the work you are doing 	must align with course content you are taking at the same 	time. </a:t>
            </a:r>
            <a:endParaRPr lang="en-US" sz="3100" b="1" dirty="0">
              <a:solidFill>
                <a:schemeClr val="tx1"/>
              </a:solidFill>
              <a:latin typeface="Calibri" panose="020F0502020204030204" pitchFamily="34" charset="0"/>
            </a:endParaRPr>
          </a:p>
          <a:p>
            <a:pPr marL="0" indent="0" eaLnBrk="1" fontAlgn="auto" hangingPunct="1">
              <a:spcAft>
                <a:spcPts val="0"/>
              </a:spcAft>
              <a:buNone/>
              <a:defRPr/>
            </a:pPr>
            <a:endParaRPr lang="en-US" sz="3100" dirty="0">
              <a:solidFill>
                <a:schemeClr val="tx1"/>
              </a:solidFill>
              <a:latin typeface="Calibri" panose="020F0502020204030204" pitchFamily="34" charset="0"/>
            </a:endParaRPr>
          </a:p>
          <a:p>
            <a:pPr marL="514350" indent="-514350" eaLnBrk="1" fontAlgn="auto" hangingPunct="1">
              <a:spcAft>
                <a:spcPts val="0"/>
              </a:spcAft>
              <a:buFont typeface="Wingdings" panose="05000000000000000000" pitchFamily="2" charset="2"/>
              <a:buChar char="q"/>
              <a:defRPr/>
            </a:pPr>
            <a:r>
              <a:rPr lang="en-US" sz="3100" dirty="0">
                <a:solidFill>
                  <a:schemeClr val="tx1"/>
                </a:solidFill>
                <a:latin typeface="Calibri" panose="020F0502020204030204" pitchFamily="34" charset="0"/>
              </a:rPr>
              <a:t>Do I have to be enrolled in a course in the summer to use CPT?</a:t>
            </a:r>
          </a:p>
          <a:p>
            <a:pPr marL="0" indent="0" eaLnBrk="1" fontAlgn="auto" hangingPunct="1">
              <a:spcAft>
                <a:spcPts val="0"/>
              </a:spcAft>
              <a:buNone/>
              <a:defRPr/>
            </a:pPr>
            <a:r>
              <a:rPr lang="en-US" sz="3100" b="1" dirty="0">
                <a:solidFill>
                  <a:schemeClr val="tx1"/>
                </a:solidFill>
                <a:latin typeface="Calibri" panose="020F0502020204030204" pitchFamily="34" charset="0"/>
              </a:rPr>
              <a:t>	</a:t>
            </a:r>
            <a:r>
              <a:rPr lang="en-US" sz="3100" b="1" dirty="0" smtClean="0">
                <a:solidFill>
                  <a:srgbClr val="C00000"/>
                </a:solidFill>
                <a:latin typeface="Calibri" panose="020F0502020204030204" pitchFamily="34" charset="0"/>
              </a:rPr>
              <a:t>Yes. </a:t>
            </a:r>
            <a:r>
              <a:rPr lang="en-US" sz="3100" dirty="0" smtClean="0">
                <a:solidFill>
                  <a:schemeClr val="tx1"/>
                </a:solidFill>
                <a:latin typeface="Calibri" panose="020F0502020204030204" pitchFamily="34" charset="0"/>
              </a:rPr>
              <a:t>You must be enrolled in a course where the academic 	credit you are earning directly relates to the employment 	opportunity every 	semester.  </a:t>
            </a:r>
          </a:p>
          <a:p>
            <a:pPr marL="0" indent="0" eaLnBrk="1" fontAlgn="auto" hangingPunct="1">
              <a:spcAft>
                <a:spcPts val="0"/>
              </a:spcAft>
              <a:buNone/>
              <a:defRPr/>
            </a:pPr>
            <a:endParaRPr lang="en-US" sz="3100" b="1" dirty="0">
              <a:solidFill>
                <a:srgbClr val="C00000"/>
              </a:solidFill>
              <a:latin typeface="Calibri" panose="020F0502020204030204" pitchFamily="34" charset="0"/>
            </a:endParaRPr>
          </a:p>
          <a:p>
            <a:pPr marL="365760" indent="-256032" eaLnBrk="1" fontAlgn="auto" hangingPunct="1">
              <a:spcAft>
                <a:spcPts val="0"/>
              </a:spcAft>
              <a:buFont typeface="Wingdings 3"/>
              <a:buChar char=""/>
              <a:defRPr/>
            </a:pP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Custom 1">
      <a:dk1>
        <a:sysClr val="windowText" lastClr="000000"/>
      </a:dk1>
      <a:lt1>
        <a:sysClr val="window" lastClr="FFFFFF"/>
      </a:lt1>
      <a:dk2>
        <a:srgbClr val="696464"/>
      </a:dk2>
      <a:lt2>
        <a:srgbClr val="E9E5DC"/>
      </a:lt2>
      <a:accent1>
        <a:srgbClr val="C00000"/>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945</TotalTime>
  <Words>1217</Words>
  <Application>Microsoft Office PowerPoint</Application>
  <PresentationFormat>On-screen Show (4:3)</PresentationFormat>
  <Paragraphs>103</Paragraphs>
  <Slides>19</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19</vt:i4>
      </vt:variant>
    </vt:vector>
  </HeadingPairs>
  <TitlesOfParts>
    <vt:vector size="29" baseType="lpstr">
      <vt:lpstr>Arial</vt:lpstr>
      <vt:lpstr>Calibri</vt:lpstr>
      <vt:lpstr>Century Gothic</vt:lpstr>
      <vt:lpstr>Courier New</vt:lpstr>
      <vt:lpstr>Leelawadee</vt:lpstr>
      <vt:lpstr>Times New Roman</vt:lpstr>
      <vt:lpstr>Wingdings</vt:lpstr>
      <vt:lpstr>Wingdings 2</vt:lpstr>
      <vt:lpstr>Wingdings 3</vt:lpstr>
      <vt:lpstr>Austin</vt:lpstr>
      <vt:lpstr>    Curricular Practical Training </vt:lpstr>
      <vt:lpstr>CPT Regulation</vt:lpstr>
      <vt:lpstr>CPT Regulation</vt:lpstr>
      <vt:lpstr>CPT Regulation</vt:lpstr>
      <vt:lpstr>  Purpose of Curricular Practical Training (CPT) </vt:lpstr>
      <vt:lpstr> CPT Eligibility </vt:lpstr>
      <vt:lpstr>CPT Eligibility</vt:lpstr>
      <vt:lpstr> Frequently Asked Questions</vt:lpstr>
      <vt:lpstr>Frequently Asked Questions</vt:lpstr>
      <vt:lpstr>Frequently Asked Questions</vt:lpstr>
      <vt:lpstr>Frequently asked Questions</vt:lpstr>
      <vt:lpstr>Frequently asked Questions</vt:lpstr>
      <vt:lpstr>Frequently Asked Questions</vt:lpstr>
      <vt:lpstr>Frequently asked Questions</vt:lpstr>
      <vt:lpstr> CPT Application Procedure</vt:lpstr>
      <vt:lpstr>CPT Application Procedure</vt:lpstr>
      <vt:lpstr>CPT Notes</vt:lpstr>
      <vt:lpstr>CPT Notes</vt:lpstr>
      <vt:lpstr>Questions?</vt:lpstr>
    </vt:vector>
  </TitlesOfParts>
  <Company>TWU</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Curricular Practical Training</dc:title>
  <dc:creator>iconnelly</dc:creator>
  <cp:lastModifiedBy>Zamora, Gregoria</cp:lastModifiedBy>
  <cp:revision>93</cp:revision>
  <dcterms:created xsi:type="dcterms:W3CDTF">2008-09-05T14:37:32Z</dcterms:created>
  <dcterms:modified xsi:type="dcterms:W3CDTF">2024-05-08T13:58:47Z</dcterms:modified>
</cp:coreProperties>
</file>